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62" r:id="rId2"/>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2465" autoAdjust="0"/>
  </p:normalViewPr>
  <p:slideViewPr>
    <p:cSldViewPr snapToGrid="0" snapToObjects="1">
      <p:cViewPr>
        <p:scale>
          <a:sx n="110" d="100"/>
          <a:sy n="110" d="100"/>
        </p:scale>
        <p:origin x="1432" y="-22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21F714-4074-DE43-BA05-101A7D287BF5}" type="datetimeFigureOut">
              <a:rPr lang="en-US" smtClean="0"/>
              <a:t>5/18/17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C2FC98-D049-2948-BAA6-2D26047BF241}" type="slidenum">
              <a:rPr lang="en-US" smtClean="0"/>
              <a:t>‹#›</a:t>
            </a:fld>
            <a:endParaRPr lang="en-US"/>
          </a:p>
        </p:txBody>
      </p:sp>
    </p:spTree>
    <p:extLst>
      <p:ext uri="{BB962C8B-B14F-4D97-AF65-F5344CB8AC3E}">
        <p14:creationId xmlns:p14="http://schemas.microsoft.com/office/powerpoint/2010/main" val="10118239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6B3D2981-DABE-484F-8D59-18AC14BCF447}" type="datetimeFigureOut">
              <a:rPr lang="en-US"/>
              <a:pPr>
                <a:defRPr/>
              </a:pPr>
              <a:t>5/18/17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06672029-0CEE-F648-9552-9067C610B74B}" type="slidenum">
              <a:rPr lang="en-US"/>
              <a:pPr>
                <a:defRPr/>
              </a:pPr>
              <a:t>‹#›</a:t>
            </a:fld>
            <a:endParaRPr lang="en-US"/>
          </a:p>
        </p:txBody>
      </p:sp>
    </p:spTree>
    <p:extLst>
      <p:ext uri="{BB962C8B-B14F-4D97-AF65-F5344CB8AC3E}">
        <p14:creationId xmlns:p14="http://schemas.microsoft.com/office/powerpoint/2010/main" val="3409252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A00634B7-EBB6-0449-BA9A-7138ADBEC8D2}" type="datetimeFigureOut">
              <a:rPr lang="en-US"/>
              <a:pPr>
                <a:defRPr/>
              </a:pPr>
              <a:t>5/18/17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5FAF1B36-6F6F-FB45-9282-6A4D315A4B07}" type="slidenum">
              <a:rPr lang="en-US"/>
              <a:pPr>
                <a:defRPr/>
              </a:pPr>
              <a:t>‹#›</a:t>
            </a:fld>
            <a:endParaRPr lang="en-US"/>
          </a:p>
        </p:txBody>
      </p:sp>
    </p:spTree>
    <p:extLst>
      <p:ext uri="{BB962C8B-B14F-4D97-AF65-F5344CB8AC3E}">
        <p14:creationId xmlns:p14="http://schemas.microsoft.com/office/powerpoint/2010/main" val="555662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EAD03BAF-398C-D14B-9009-1A620513C00B}" type="datetimeFigureOut">
              <a:rPr lang="en-US"/>
              <a:pPr>
                <a:defRPr/>
              </a:pPr>
              <a:t>5/18/17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223C0E5E-4CF8-CA41-8807-7394BAABB62F}" type="slidenum">
              <a:rPr lang="en-US"/>
              <a:pPr>
                <a:defRPr/>
              </a:pPr>
              <a:t>‹#›</a:t>
            </a:fld>
            <a:endParaRPr lang="en-US"/>
          </a:p>
        </p:txBody>
      </p:sp>
    </p:spTree>
    <p:extLst>
      <p:ext uri="{BB962C8B-B14F-4D97-AF65-F5344CB8AC3E}">
        <p14:creationId xmlns:p14="http://schemas.microsoft.com/office/powerpoint/2010/main" val="583315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2pPr>
              <a:buClr>
                <a:schemeClr val="tx1">
                  <a:lumMod val="50000"/>
                </a:schemeClr>
              </a:buClr>
              <a:defRPr>
                <a:solidFill>
                  <a:schemeClr val="tx1">
                    <a:lumMod val="50000"/>
                  </a:schemeClr>
                </a:solidFill>
              </a:defRPr>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492728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B7BACBC8-4BB0-C749-9B62-AA77969AAABB}" type="datetimeFigureOut">
              <a:rPr lang="en-US"/>
              <a:pPr>
                <a:defRPr/>
              </a:pPr>
              <a:t>5/18/17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8E6A13C8-3647-E542-985E-87E8520C6DCD}" type="slidenum">
              <a:rPr lang="en-US"/>
              <a:pPr>
                <a:defRPr/>
              </a:pPr>
              <a:t>‹#›</a:t>
            </a:fld>
            <a:endParaRPr lang="en-US"/>
          </a:p>
        </p:txBody>
      </p:sp>
    </p:spTree>
    <p:extLst>
      <p:ext uri="{BB962C8B-B14F-4D97-AF65-F5344CB8AC3E}">
        <p14:creationId xmlns:p14="http://schemas.microsoft.com/office/powerpoint/2010/main" val="3443213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1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1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EBE97E1D-E136-4D45-8C59-D1CABE0B8008}" type="datetimeFigureOut">
              <a:rPr lang="en-US"/>
              <a:pPr>
                <a:defRPr/>
              </a:pPr>
              <a:t>5/18/17</a:t>
            </a:fld>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B3C8C1A0-B128-D94A-B059-4A1CE9994F8C}" type="slidenum">
              <a:rPr lang="en-US"/>
              <a:pPr>
                <a:defRPr/>
              </a:pPr>
              <a:t>‹#›</a:t>
            </a:fld>
            <a:endParaRPr lang="en-US"/>
          </a:p>
        </p:txBody>
      </p:sp>
    </p:spTree>
    <p:extLst>
      <p:ext uri="{BB962C8B-B14F-4D97-AF65-F5344CB8AC3E}">
        <p14:creationId xmlns:p14="http://schemas.microsoft.com/office/powerpoint/2010/main" val="1765973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1800"/>
            </a:lvl1pPr>
            <a:lvl2pPr>
              <a:defRPr sz="1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p:txBody>
      </p:sp>
      <p:sp>
        <p:nvSpPr>
          <p:cNvPr id="7"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F2F0FDFD-65D7-E649-B396-642271ECD669}" type="datetimeFigureOut">
              <a:rPr lang="en-US"/>
              <a:pPr>
                <a:defRPr/>
              </a:pPr>
              <a:t>5/18/17</a:t>
            </a:fld>
            <a:endParaRPr lang="en-US"/>
          </a:p>
        </p:txBody>
      </p:sp>
      <p:sp>
        <p:nvSpPr>
          <p:cNvPr id="8"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9"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4C52F08A-78B5-6A42-B924-265B2CB3DA6B}" type="slidenum">
              <a:rPr lang="en-US"/>
              <a:pPr>
                <a:defRPr/>
              </a:pPr>
              <a:t>‹#›</a:t>
            </a:fld>
            <a:endParaRPr lang="en-US"/>
          </a:p>
        </p:txBody>
      </p:sp>
    </p:spTree>
    <p:extLst>
      <p:ext uri="{BB962C8B-B14F-4D97-AF65-F5344CB8AC3E}">
        <p14:creationId xmlns:p14="http://schemas.microsoft.com/office/powerpoint/2010/main" val="3492995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60B7B588-5CAA-4E41-9087-321FACF7A3A8}" type="datetimeFigureOut">
              <a:rPr lang="en-US"/>
              <a:pPr>
                <a:defRPr/>
              </a:pPr>
              <a:t>5/18/17</a:t>
            </a:fld>
            <a:endParaRPr lang="en-US"/>
          </a:p>
        </p:txBody>
      </p:sp>
      <p:sp>
        <p:nvSpPr>
          <p:cNvPr id="4"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5"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8DF89941-6D72-184C-AD92-D4E5B8676B2C}" type="slidenum">
              <a:rPr lang="en-US"/>
              <a:pPr>
                <a:defRPr/>
              </a:pPr>
              <a:t>‹#›</a:t>
            </a:fld>
            <a:endParaRPr lang="en-US"/>
          </a:p>
        </p:txBody>
      </p:sp>
    </p:spTree>
    <p:extLst>
      <p:ext uri="{BB962C8B-B14F-4D97-AF65-F5344CB8AC3E}">
        <p14:creationId xmlns:p14="http://schemas.microsoft.com/office/powerpoint/2010/main" val="519834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25EBB65A-0015-B044-8BFB-146A224E6528}" type="datetimeFigureOut">
              <a:rPr lang="en-US"/>
              <a:pPr>
                <a:defRPr/>
              </a:pPr>
              <a:t>5/18/17</a:t>
            </a:fld>
            <a:endParaRPr lang="en-US"/>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AF1A0301-2CC3-1946-871F-8A02FB75118E}" type="slidenum">
              <a:rPr lang="en-US"/>
              <a:pPr>
                <a:defRPr/>
              </a:pPr>
              <a:t>‹#›</a:t>
            </a:fld>
            <a:endParaRPr lang="en-US"/>
          </a:p>
        </p:txBody>
      </p:sp>
    </p:spTree>
    <p:extLst>
      <p:ext uri="{BB962C8B-B14F-4D97-AF65-F5344CB8AC3E}">
        <p14:creationId xmlns:p14="http://schemas.microsoft.com/office/powerpoint/2010/main" val="1415721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12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C6163EF1-7014-964A-A11D-0C367798FF13}" type="datetimeFigureOut">
              <a:rPr lang="en-US"/>
              <a:pPr>
                <a:defRPr/>
              </a:pPr>
              <a:t>5/18/17</a:t>
            </a:fld>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8FB57A22-A44E-0046-8F23-04AE09789225}" type="slidenum">
              <a:rPr lang="en-US"/>
              <a:pPr>
                <a:defRPr/>
              </a:pPr>
              <a:t>‹#›</a:t>
            </a:fld>
            <a:endParaRPr lang="en-US"/>
          </a:p>
        </p:txBody>
      </p:sp>
    </p:spTree>
    <p:extLst>
      <p:ext uri="{BB962C8B-B14F-4D97-AF65-F5344CB8AC3E}">
        <p14:creationId xmlns:p14="http://schemas.microsoft.com/office/powerpoint/2010/main" val="3936317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6840F1A3-18D5-9442-BCAC-A758A5480B74}" type="datetimeFigureOut">
              <a:rPr lang="en-US"/>
              <a:pPr>
                <a:defRPr/>
              </a:pPr>
              <a:t>5/18/17</a:t>
            </a:fld>
            <a:endParaRPr lang="en-US"/>
          </a:p>
        </p:txBody>
      </p:sp>
      <p:sp>
        <p:nvSpPr>
          <p:cNvPr id="6"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B04ED478-40E9-EC4F-A09F-B487C2F74338}" type="slidenum">
              <a:rPr lang="en-US"/>
              <a:pPr>
                <a:defRPr/>
              </a:pPr>
              <a:t>‹#›</a:t>
            </a:fld>
            <a:endParaRPr lang="en-US"/>
          </a:p>
        </p:txBody>
      </p:sp>
    </p:spTree>
    <p:extLst>
      <p:ext uri="{BB962C8B-B14F-4D97-AF65-F5344CB8AC3E}">
        <p14:creationId xmlns:p14="http://schemas.microsoft.com/office/powerpoint/2010/main" val="278729557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494713" cy="11430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91440" rIns="91440" bIns="91440" numCol="1" anchor="t"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417638"/>
            <a:ext cx="8494713" cy="5243512"/>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p:txBody>
      </p:sp>
    </p:spTree>
  </p:cSld>
  <p:clrMap bg1="lt1" tx1="dk1" bg2="lt2" tx2="dk2" accent1="accent1" accent2="accent2" accent3="accent3" accent4="accent4" accent5="accent5" accent6="accent6" hlink="hlink" folHlink="folHlink"/>
  <p:sldLayoutIdLst>
    <p:sldLayoutId id="2147483692" r:id="rId1"/>
    <p:sldLayoutId id="2147483691"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457200" rtl="0" eaLnBrk="1" fontAlgn="base" hangingPunct="1">
        <a:spcBef>
          <a:spcPct val="0"/>
        </a:spcBef>
        <a:spcAft>
          <a:spcPct val="0"/>
        </a:spcAft>
        <a:defRPr sz="2200" b="1" kern="1200">
          <a:solidFill>
            <a:schemeClr val="tx2"/>
          </a:solidFill>
          <a:latin typeface="Arial"/>
          <a:ea typeface="ＭＳ Ｐゴシック" charset="0"/>
          <a:cs typeface="ＭＳ Ｐゴシック" charset="0"/>
        </a:defRPr>
      </a:lvl1pPr>
      <a:lvl2pPr algn="l" defTabSz="457200" rtl="0" eaLnBrk="1" fontAlgn="base" hangingPunct="1">
        <a:spcBef>
          <a:spcPct val="0"/>
        </a:spcBef>
        <a:spcAft>
          <a:spcPct val="0"/>
        </a:spcAft>
        <a:defRPr sz="2200" b="1">
          <a:solidFill>
            <a:schemeClr val="tx2"/>
          </a:solidFill>
          <a:latin typeface="Arial" charset="0"/>
          <a:ea typeface="ＭＳ Ｐゴシック" charset="0"/>
          <a:cs typeface="ＭＳ Ｐゴシック" charset="0"/>
        </a:defRPr>
      </a:lvl2pPr>
      <a:lvl3pPr algn="l" defTabSz="457200" rtl="0" eaLnBrk="1" fontAlgn="base" hangingPunct="1">
        <a:spcBef>
          <a:spcPct val="0"/>
        </a:spcBef>
        <a:spcAft>
          <a:spcPct val="0"/>
        </a:spcAft>
        <a:defRPr sz="2200" b="1">
          <a:solidFill>
            <a:schemeClr val="tx2"/>
          </a:solidFill>
          <a:latin typeface="Arial" charset="0"/>
          <a:ea typeface="ＭＳ Ｐゴシック" charset="0"/>
          <a:cs typeface="ＭＳ Ｐゴシック" charset="0"/>
        </a:defRPr>
      </a:lvl3pPr>
      <a:lvl4pPr algn="l" defTabSz="457200" rtl="0" eaLnBrk="1" fontAlgn="base" hangingPunct="1">
        <a:spcBef>
          <a:spcPct val="0"/>
        </a:spcBef>
        <a:spcAft>
          <a:spcPct val="0"/>
        </a:spcAft>
        <a:defRPr sz="2200" b="1">
          <a:solidFill>
            <a:schemeClr val="tx2"/>
          </a:solidFill>
          <a:latin typeface="Arial" charset="0"/>
          <a:ea typeface="ＭＳ Ｐゴシック" charset="0"/>
          <a:cs typeface="ＭＳ Ｐゴシック" charset="0"/>
        </a:defRPr>
      </a:lvl4pPr>
      <a:lvl5pPr algn="l" defTabSz="457200" rtl="0" eaLnBrk="1" fontAlgn="base" hangingPunct="1">
        <a:spcBef>
          <a:spcPct val="0"/>
        </a:spcBef>
        <a:spcAft>
          <a:spcPct val="0"/>
        </a:spcAft>
        <a:defRPr sz="2200" b="1">
          <a:solidFill>
            <a:schemeClr val="tx2"/>
          </a:solidFill>
          <a:latin typeface="Arial"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charset="0"/>
        <a:defRPr b="1" i="1" kern="1200">
          <a:solidFill>
            <a:schemeClr val="tx2"/>
          </a:solidFill>
          <a:latin typeface="+mn-lt"/>
          <a:ea typeface="ＭＳ Ｐゴシック" charset="0"/>
          <a:cs typeface="ＭＳ Ｐゴシック" charset="0"/>
        </a:defRPr>
      </a:lvl1pPr>
      <a:lvl2pPr marL="190500" indent="-173038" algn="l" defTabSz="457200" rtl="0" eaLnBrk="1" fontAlgn="base" hangingPunct="1">
        <a:spcBef>
          <a:spcPct val="20000"/>
        </a:spcBef>
        <a:spcAft>
          <a:spcPct val="0"/>
        </a:spcAft>
        <a:buClr>
          <a:srgbClr val="0E204A"/>
        </a:buClr>
        <a:buFont typeface="Arial" charset="0"/>
        <a:buChar char="•"/>
        <a:defRPr sz="1200" kern="1200">
          <a:solidFill>
            <a:srgbClr val="0E204A"/>
          </a:solidFill>
          <a:latin typeface="Arial"/>
          <a:ea typeface="ＭＳ Ｐゴシック" charset="0"/>
          <a:cs typeface="+mn-cs"/>
        </a:defRPr>
      </a:lvl2pPr>
      <a:lvl3pPr marL="914400" algn="l" defTabSz="457200" rtl="0" eaLnBrk="1" fontAlgn="base" hangingPunct="1">
        <a:spcBef>
          <a:spcPct val="20000"/>
        </a:spcBef>
        <a:spcAft>
          <a:spcPct val="0"/>
        </a:spcAft>
        <a:buFont typeface="Arial" charset="0"/>
        <a:defRPr sz="2400" kern="1200">
          <a:solidFill>
            <a:schemeClr val="tx1"/>
          </a:solidFill>
          <a:latin typeface="+mn-lt"/>
          <a:ea typeface="ＭＳ Ｐゴシック" charset="0"/>
          <a:cs typeface="+mn-cs"/>
        </a:defRPr>
      </a:lvl3pPr>
      <a:lvl4pPr marL="1371600" algn="l" defTabSz="457200" rtl="0" eaLnBrk="1" fontAlgn="base" hangingPunct="1">
        <a:spcBef>
          <a:spcPct val="20000"/>
        </a:spcBef>
        <a:spcAft>
          <a:spcPct val="0"/>
        </a:spcAft>
        <a:buFont typeface="Arial" charset="0"/>
        <a:defRPr sz="2000" kern="1200">
          <a:solidFill>
            <a:schemeClr val="tx1"/>
          </a:solidFill>
          <a:latin typeface="+mn-lt"/>
          <a:ea typeface="ＭＳ Ｐゴシック" charset="0"/>
          <a:cs typeface="+mn-cs"/>
        </a:defRPr>
      </a:lvl4pPr>
      <a:lvl5pPr marL="1828800" algn="l" defTabSz="457200" rtl="0" eaLnBrk="1" fontAlgn="base" hangingPunct="1">
        <a:spcBef>
          <a:spcPct val="20000"/>
        </a:spcBef>
        <a:spcAft>
          <a:spcPct val="0"/>
        </a:spcAft>
        <a:buFont typeface="Arial" charset="0"/>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title"/>
          </p:nvPr>
        </p:nvSpPr>
        <p:spPr>
          <a:xfrm>
            <a:off x="319086" y="-46550"/>
            <a:ext cx="4951414" cy="812333"/>
          </a:xfrm>
        </p:spPr>
        <p:txBody>
          <a:bodyPr anchor="ctr"/>
          <a:lstStyle/>
          <a:p>
            <a:r>
              <a:rPr lang="en-US" sz="1800" dirty="0" smtClean="0">
                <a:latin typeface="Arial" charset="0"/>
              </a:rPr>
              <a:t>Impact of lignin </a:t>
            </a:r>
            <a:r>
              <a:rPr lang="en-US" sz="1800" dirty="0">
                <a:latin typeface="Arial" charset="0"/>
              </a:rPr>
              <a:t>p</a:t>
            </a:r>
            <a:r>
              <a:rPr lang="en-US" sz="1800" dirty="0" smtClean="0">
                <a:latin typeface="Arial" charset="0"/>
              </a:rPr>
              <a:t>olymer </a:t>
            </a:r>
            <a:r>
              <a:rPr lang="en-US" sz="1800" dirty="0">
                <a:latin typeface="Arial" charset="0"/>
              </a:rPr>
              <a:t>b</a:t>
            </a:r>
            <a:r>
              <a:rPr lang="en-US" sz="1800" dirty="0" smtClean="0">
                <a:latin typeface="Arial" charset="0"/>
              </a:rPr>
              <a:t>ackbone </a:t>
            </a:r>
            <a:r>
              <a:rPr lang="en-US" sz="1800" dirty="0">
                <a:latin typeface="Arial" charset="0"/>
              </a:rPr>
              <a:t>e</a:t>
            </a:r>
            <a:r>
              <a:rPr lang="en-US" sz="1800" dirty="0" smtClean="0">
                <a:latin typeface="Arial" charset="0"/>
              </a:rPr>
              <a:t>sters on ionic </a:t>
            </a:r>
            <a:r>
              <a:rPr lang="en-US" sz="1800" dirty="0">
                <a:latin typeface="Arial" charset="0"/>
              </a:rPr>
              <a:t>l</a:t>
            </a:r>
            <a:r>
              <a:rPr lang="en-US" sz="1800" dirty="0" smtClean="0">
                <a:latin typeface="Arial" charset="0"/>
              </a:rPr>
              <a:t>iquid </a:t>
            </a:r>
            <a:r>
              <a:rPr lang="en-US" sz="1800" dirty="0">
                <a:latin typeface="Arial" charset="0"/>
              </a:rPr>
              <a:t>p</a:t>
            </a:r>
            <a:r>
              <a:rPr lang="en-US" sz="1800" dirty="0" smtClean="0">
                <a:latin typeface="Arial" charset="0"/>
              </a:rPr>
              <a:t>retreatment of poplar</a:t>
            </a:r>
            <a:endParaRPr lang="en-US" sz="1800" baseline="30000" dirty="0">
              <a:latin typeface="Arial" charset="0"/>
            </a:endParaRPr>
          </a:p>
        </p:txBody>
      </p:sp>
      <p:sp>
        <p:nvSpPr>
          <p:cNvPr id="4" name="Rectangle 3"/>
          <p:cNvSpPr/>
          <p:nvPr/>
        </p:nvSpPr>
        <p:spPr>
          <a:xfrm>
            <a:off x="0" y="0"/>
            <a:ext cx="220878" cy="6858000"/>
          </a:xfrm>
          <a:prstGeom prst="rect">
            <a:avLst/>
          </a:prstGeom>
          <a:gradFill flip="none" rotWithShape="1">
            <a:gsLst>
              <a:gs pos="38000">
                <a:schemeClr val="tx1">
                  <a:alpha val="92000"/>
                </a:schemeClr>
              </a:gs>
              <a:gs pos="100000">
                <a:srgbClr val="FFFFFF">
                  <a:alpha val="92000"/>
                </a:srgbClr>
              </a:gs>
            </a:gsLst>
            <a:path path="circle">
              <a:fillToRect l="50000" t="50000" r="50000" b="50000"/>
            </a:path>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217748" y="0"/>
            <a:ext cx="54864" cy="6858000"/>
          </a:xfrm>
          <a:prstGeom prst="rect">
            <a:avLst/>
          </a:prstGeom>
          <a:gradFill flip="none" rotWithShape="1">
            <a:gsLst>
              <a:gs pos="62000">
                <a:schemeClr val="accent3">
                  <a:alpha val="92000"/>
                </a:schemeClr>
              </a:gs>
              <a:gs pos="100000">
                <a:srgbClr val="FFFFFF">
                  <a:alpha val="92000"/>
                </a:srgbClr>
              </a:gs>
            </a:gsLst>
            <a:path path="circle">
              <a:fillToRect l="50000" t="50000" r="50000" b="50000"/>
            </a:path>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2296" name="Picture 4" descr="home_DOE.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048375" y="71438"/>
            <a:ext cx="2978150" cy="520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1" name="TextBox 10"/>
          <p:cNvSpPr txBox="1"/>
          <p:nvPr/>
        </p:nvSpPr>
        <p:spPr>
          <a:xfrm>
            <a:off x="299267" y="6404258"/>
            <a:ext cx="5059811" cy="400110"/>
          </a:xfrm>
          <a:prstGeom prst="rect">
            <a:avLst/>
          </a:prstGeom>
          <a:noFill/>
        </p:spPr>
        <p:txBody>
          <a:bodyPr wrap="square" rtlCol="0">
            <a:spAutoFit/>
          </a:bodyPr>
          <a:lstStyle/>
          <a:p>
            <a:r>
              <a:rPr lang="en-US" sz="1000" dirty="0" smtClean="0">
                <a:solidFill>
                  <a:schemeClr val="accent3">
                    <a:lumMod val="75000"/>
                  </a:schemeClr>
                </a:solidFill>
                <a:latin typeface="Arial"/>
                <a:cs typeface="Arial"/>
              </a:rPr>
              <a:t>Kim </a:t>
            </a:r>
            <a:r>
              <a:rPr lang="en-US" sz="1000" i="1" dirty="0" smtClean="0">
                <a:solidFill>
                  <a:schemeClr val="accent3">
                    <a:lumMod val="75000"/>
                  </a:schemeClr>
                </a:solidFill>
                <a:latin typeface="Arial"/>
                <a:cs typeface="Arial"/>
              </a:rPr>
              <a:t>et al.</a:t>
            </a:r>
            <a:r>
              <a:rPr lang="en-US" sz="1000" dirty="0" smtClean="0">
                <a:solidFill>
                  <a:schemeClr val="accent3">
                    <a:lumMod val="75000"/>
                  </a:schemeClr>
                </a:solidFill>
                <a:latin typeface="Arial"/>
                <a:cs typeface="Arial"/>
              </a:rPr>
              <a:t> (2017) “Impact of lignin polymer backbone esters on ionic liquid pretreatment of poplar</a:t>
            </a:r>
            <a:r>
              <a:rPr lang="en-US" sz="1000" dirty="0">
                <a:solidFill>
                  <a:schemeClr val="accent3">
                    <a:lumMod val="75000"/>
                  </a:schemeClr>
                </a:solidFill>
                <a:latin typeface="Arial"/>
                <a:cs typeface="Arial"/>
              </a:rPr>
              <a:t>” </a:t>
            </a:r>
            <a:r>
              <a:rPr lang="en-US" sz="1000" i="1" dirty="0" err="1">
                <a:solidFill>
                  <a:schemeClr val="accent3">
                    <a:lumMod val="75000"/>
                  </a:schemeClr>
                </a:solidFill>
                <a:latin typeface="Arial"/>
                <a:cs typeface="Arial"/>
              </a:rPr>
              <a:t>Biotechnol</a:t>
            </a:r>
            <a:r>
              <a:rPr lang="en-US" sz="1000" i="1" dirty="0">
                <a:solidFill>
                  <a:schemeClr val="accent3">
                    <a:lumMod val="75000"/>
                  </a:schemeClr>
                </a:solidFill>
                <a:latin typeface="Arial"/>
                <a:cs typeface="Arial"/>
              </a:rPr>
              <a:t> Biofuels</a:t>
            </a:r>
            <a:r>
              <a:rPr lang="en-US" sz="1000" dirty="0">
                <a:solidFill>
                  <a:schemeClr val="accent3">
                    <a:lumMod val="75000"/>
                  </a:schemeClr>
                </a:solidFill>
                <a:latin typeface="Arial"/>
                <a:cs typeface="Arial"/>
              </a:rPr>
              <a:t>, 10(1), 101. </a:t>
            </a:r>
            <a:r>
              <a:rPr lang="en-US" sz="1000" dirty="0" err="1">
                <a:solidFill>
                  <a:schemeClr val="accent3">
                    <a:lumMod val="75000"/>
                  </a:schemeClr>
                </a:solidFill>
                <a:latin typeface="Arial"/>
                <a:cs typeface="Arial"/>
              </a:rPr>
              <a:t>doi</a:t>
            </a:r>
            <a:r>
              <a:rPr lang="en-US" sz="1000" dirty="0">
                <a:solidFill>
                  <a:schemeClr val="accent3">
                    <a:lumMod val="75000"/>
                  </a:schemeClr>
                </a:solidFill>
                <a:latin typeface="Arial"/>
                <a:cs typeface="Arial"/>
              </a:rPr>
              <a:t>, 10.1186/s13068-017-0784-2</a:t>
            </a:r>
          </a:p>
        </p:txBody>
      </p:sp>
      <p:sp>
        <p:nvSpPr>
          <p:cNvPr id="13" name="Text Placeholder 2"/>
          <p:cNvSpPr txBox="1">
            <a:spLocks/>
          </p:cNvSpPr>
          <p:nvPr/>
        </p:nvSpPr>
        <p:spPr bwMode="auto">
          <a:xfrm>
            <a:off x="335208" y="810651"/>
            <a:ext cx="5111925" cy="5489613"/>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marL="342900" indent="-342900" eaLnBrk="1" hangingPunct="1">
              <a:spcBef>
                <a:spcPct val="20000"/>
              </a:spcBef>
              <a:buFont typeface="Arial" charset="0"/>
              <a:defRPr b="1" i="1">
                <a:solidFill>
                  <a:schemeClr val="tx2"/>
                </a:solidFill>
                <a:latin typeface="Arial"/>
                <a:cs typeface="Arial"/>
              </a:defRPr>
            </a:lvl1pPr>
            <a:lvl2pPr marL="190500" lvl="1" indent="-173038" eaLnBrk="1" hangingPunct="1">
              <a:spcBef>
                <a:spcPct val="20000"/>
              </a:spcBef>
              <a:buClr>
                <a:schemeClr val="tx2"/>
              </a:buClr>
              <a:buFont typeface="Arial" charset="0"/>
              <a:buChar char="•"/>
              <a:defRPr sz="1200">
                <a:solidFill>
                  <a:schemeClr val="tx1">
                    <a:lumMod val="50000"/>
                  </a:schemeClr>
                </a:solidFill>
                <a:latin typeface="Arial"/>
                <a:cs typeface="Arial"/>
              </a:defRPr>
            </a:lvl2pPr>
            <a:lvl3pPr eaLnBrk="1" hangingPunct="1">
              <a:spcBef>
                <a:spcPct val="20000"/>
              </a:spcBef>
              <a:buFont typeface="Arial" charset="0"/>
              <a:defRPr sz="2400">
                <a:latin typeface="+mn-lt"/>
                <a:cs typeface="+mn-cs"/>
              </a:defRPr>
            </a:lvl3pPr>
            <a:lvl4pPr eaLnBrk="1" hangingPunct="1">
              <a:spcBef>
                <a:spcPct val="20000"/>
              </a:spcBef>
              <a:buFont typeface="Arial" charset="0"/>
              <a:defRPr sz="2000">
                <a:latin typeface="+mn-lt"/>
                <a:cs typeface="+mn-cs"/>
              </a:defRPr>
            </a:lvl4pPr>
            <a:lvl5pPr eaLnBrk="1" hangingPunct="1">
              <a:spcBef>
                <a:spcPct val="20000"/>
              </a:spcBef>
              <a:buFont typeface="Arial" charset="0"/>
              <a:defRPr sz="2000">
                <a:latin typeface="+mn-lt"/>
                <a:cs typeface="+mn-cs"/>
              </a:defRPr>
            </a:lvl5pPr>
            <a:lvl6pPr marL="2514600" indent="-228600">
              <a:spcBef>
                <a:spcPct val="20000"/>
              </a:spcBef>
              <a:buFont typeface="Arial"/>
              <a:buChar char="•"/>
              <a:defRPr sz="2000">
                <a:latin typeface="+mn-lt"/>
                <a:ea typeface="+mn-ea"/>
                <a:cs typeface="+mn-cs"/>
              </a:defRPr>
            </a:lvl6pPr>
            <a:lvl7pPr marL="2971800" indent="-228600">
              <a:spcBef>
                <a:spcPct val="20000"/>
              </a:spcBef>
              <a:buFont typeface="Arial"/>
              <a:buChar char="•"/>
              <a:defRPr sz="2000">
                <a:latin typeface="+mn-lt"/>
                <a:ea typeface="+mn-ea"/>
                <a:cs typeface="+mn-cs"/>
              </a:defRPr>
            </a:lvl7pPr>
            <a:lvl8pPr marL="3429000" indent="-228600">
              <a:spcBef>
                <a:spcPct val="20000"/>
              </a:spcBef>
              <a:buFont typeface="Arial"/>
              <a:buChar char="•"/>
              <a:defRPr sz="2000">
                <a:latin typeface="+mn-lt"/>
                <a:ea typeface="+mn-ea"/>
                <a:cs typeface="+mn-cs"/>
              </a:defRPr>
            </a:lvl8pPr>
            <a:lvl9pPr marL="3886200" indent="-228600">
              <a:spcBef>
                <a:spcPct val="20000"/>
              </a:spcBef>
              <a:buFont typeface="Arial"/>
              <a:buChar char="•"/>
              <a:defRPr sz="2000">
                <a:latin typeface="+mn-lt"/>
                <a:ea typeface="+mn-ea"/>
                <a:cs typeface="+mn-cs"/>
              </a:defRPr>
            </a:lvl9pPr>
          </a:lstStyle>
          <a:p>
            <a:r>
              <a:rPr lang="en-US" sz="1600" dirty="0"/>
              <a:t>Background</a:t>
            </a:r>
          </a:p>
          <a:p>
            <a:pPr lvl="1"/>
            <a:r>
              <a:rPr lang="en-US" sz="1100" dirty="0" smtClean="0"/>
              <a:t>Biomass pretreatment remains an essential step in lignocellulosic biofuel production, largely to facilitate the efficient removal of lignin and increase enzyme accessibility to the polysaccharides</a:t>
            </a:r>
          </a:p>
          <a:p>
            <a:pPr lvl="1"/>
            <a:r>
              <a:rPr lang="en-US" sz="1100" dirty="0" smtClean="0"/>
              <a:t>There have been significant efforts </a:t>
            </a:r>
            <a:r>
              <a:rPr lang="en-US" sz="1100" i="1" dirty="0" smtClean="0"/>
              <a:t>in </a:t>
            </a:r>
            <a:r>
              <a:rPr lang="en-US" sz="1100" i="1" dirty="0" err="1" smtClean="0"/>
              <a:t>planta</a:t>
            </a:r>
            <a:r>
              <a:rPr lang="en-US" sz="1100" dirty="0" smtClean="0"/>
              <a:t> to reduce lignin content or modify its composition to overcome the inherent recalcitrance </a:t>
            </a:r>
          </a:p>
          <a:p>
            <a:pPr lvl="1"/>
            <a:endParaRPr lang="en-US" sz="200" dirty="0" smtClean="0"/>
          </a:p>
          <a:p>
            <a:r>
              <a:rPr lang="en-US" sz="1600" dirty="0" smtClean="0"/>
              <a:t>Approach</a:t>
            </a:r>
            <a:endParaRPr lang="en-US" sz="1600" dirty="0"/>
          </a:p>
          <a:p>
            <a:pPr lvl="1"/>
            <a:r>
              <a:rPr lang="en-US" sz="1100" dirty="0" smtClean="0"/>
              <a:t>In this work, transgenic poplar lines in which </a:t>
            </a:r>
            <a:r>
              <a:rPr lang="en-US" sz="1100" dirty="0" err="1" smtClean="0"/>
              <a:t>monolignol</a:t>
            </a:r>
            <a:r>
              <a:rPr lang="en-US" sz="1100" dirty="0" smtClean="0"/>
              <a:t> </a:t>
            </a:r>
            <a:r>
              <a:rPr lang="en-US" sz="1100" dirty="0" err="1" smtClean="0"/>
              <a:t>ferulate</a:t>
            </a:r>
            <a:r>
              <a:rPr lang="en-US" sz="1100" dirty="0" smtClean="0"/>
              <a:t> conjugates were synthesized during cell wall development to introduce, during lignification, readily cleavable ester linkages into the lignin polymer backbone (i.e., “Zip lignin” produced by John Ralph at GLBRC) were pretreated with different ionic liquids (ILs).</a:t>
            </a:r>
          </a:p>
          <a:p>
            <a:pPr lvl="1"/>
            <a:endParaRPr lang="en-US" sz="200" dirty="0"/>
          </a:p>
          <a:p>
            <a:pPr marL="17462" lvl="1" indent="0">
              <a:buNone/>
            </a:pPr>
            <a:r>
              <a:rPr lang="en-US" sz="1600" b="1" i="1" dirty="0" smtClean="0">
                <a:solidFill>
                  <a:schemeClr val="tx2"/>
                </a:solidFill>
              </a:rPr>
              <a:t>Outcomes</a:t>
            </a:r>
          </a:p>
          <a:p>
            <a:pPr lvl="1"/>
            <a:r>
              <a:rPr lang="en-US" sz="1100" dirty="0" smtClean="0"/>
              <a:t>The strategic introduction of ester bonds into the lignin backbone resulted in increased pretreatment efficiency and released more carbohydrates with lower energy input. </a:t>
            </a:r>
          </a:p>
          <a:p>
            <a:pPr lvl="1"/>
            <a:r>
              <a:rPr lang="en-US" sz="1100" dirty="0" smtClean="0"/>
              <a:t>After pretreatment with any of three different ILs, the transgenic poplars, especially those with relatively higher amounts of incorporated </a:t>
            </a:r>
            <a:r>
              <a:rPr lang="en-US" sz="1100" dirty="0" err="1" smtClean="0"/>
              <a:t>monolignol</a:t>
            </a:r>
            <a:r>
              <a:rPr lang="en-US" sz="1100" dirty="0" smtClean="0"/>
              <a:t> </a:t>
            </a:r>
            <a:r>
              <a:rPr lang="en-US" sz="1100" dirty="0" err="1" smtClean="0"/>
              <a:t>ferulate</a:t>
            </a:r>
            <a:r>
              <a:rPr lang="en-US" sz="1100" dirty="0" smtClean="0"/>
              <a:t> conjugates, yielding up to 23% higher sugar levels compared to wild-type plants.</a:t>
            </a:r>
          </a:p>
          <a:p>
            <a:pPr lvl="1"/>
            <a:endParaRPr lang="en-US" sz="200" dirty="0"/>
          </a:p>
          <a:p>
            <a:pPr marL="17462" lvl="1" indent="0">
              <a:buNone/>
            </a:pPr>
            <a:r>
              <a:rPr lang="en-US" sz="1600" b="1" i="1" dirty="0" smtClean="0">
                <a:solidFill>
                  <a:schemeClr val="tx2"/>
                </a:solidFill>
              </a:rPr>
              <a:t>Significance</a:t>
            </a:r>
            <a:endParaRPr lang="en-US" sz="1600" b="1" i="1" dirty="0">
              <a:solidFill>
                <a:schemeClr val="tx2"/>
              </a:solidFill>
            </a:endParaRPr>
          </a:p>
          <a:p>
            <a:pPr lvl="1"/>
            <a:r>
              <a:rPr lang="en-US" sz="1100" dirty="0" smtClean="0"/>
              <a:t>This work clearly demonstrate that the introduction of ester linkages into the lignin polymer backbone decreases biomass recalcitrance in poplar has the potential to reduce the energy and/or amount of IL required for effective pretreatment.</a:t>
            </a:r>
          </a:p>
          <a:p>
            <a:pPr lvl="1"/>
            <a:r>
              <a:rPr lang="en-US" sz="1100" dirty="0" smtClean="0"/>
              <a:t>This result could enable the development of an economically viable and sustainable biorefinery process</a:t>
            </a:r>
          </a:p>
        </p:txBody>
      </p:sp>
      <p:pic>
        <p:nvPicPr>
          <p:cNvPr id="12297" name="Picture 3" descr="jbei logo.jpe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874421" y="6278342"/>
            <a:ext cx="1263066" cy="55654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4"/>
          <a:stretch>
            <a:fillRect/>
          </a:stretch>
        </p:blipFill>
        <p:spPr>
          <a:xfrm>
            <a:off x="5512879" y="712328"/>
            <a:ext cx="3238707" cy="2861015"/>
          </a:xfrm>
          <a:prstGeom prst="rect">
            <a:avLst/>
          </a:prstGeom>
        </p:spPr>
      </p:pic>
      <p:pic>
        <p:nvPicPr>
          <p:cNvPr id="8" name="Picture 7"/>
          <p:cNvPicPr>
            <a:picLocks noChangeAspect="1"/>
          </p:cNvPicPr>
          <p:nvPr/>
        </p:nvPicPr>
        <p:blipFill>
          <a:blip r:embed="rId5"/>
          <a:stretch>
            <a:fillRect/>
          </a:stretch>
        </p:blipFill>
        <p:spPr>
          <a:xfrm>
            <a:off x="5512879" y="3646463"/>
            <a:ext cx="3338331" cy="2533556"/>
          </a:xfrm>
          <a:prstGeom prst="rect">
            <a:avLst/>
          </a:prstGeom>
        </p:spPr>
      </p:pic>
      <p:pic>
        <p:nvPicPr>
          <p:cNvPr id="9" name="Picture 8"/>
          <p:cNvPicPr>
            <a:picLocks noChangeAspect="1"/>
          </p:cNvPicPr>
          <p:nvPr/>
        </p:nvPicPr>
        <p:blipFill rotWithShape="1">
          <a:blip r:embed="rId6"/>
          <a:srcRect t="9641" r="4993" b="11696"/>
          <a:stretch/>
        </p:blipFill>
        <p:spPr>
          <a:xfrm>
            <a:off x="6299926" y="6227234"/>
            <a:ext cx="1448858" cy="630766"/>
          </a:xfrm>
          <a:prstGeom prst="rect">
            <a:avLst/>
          </a:prstGeom>
        </p:spPr>
      </p:pic>
      <p:sp>
        <p:nvSpPr>
          <p:cNvPr id="2" name="TextBox 1"/>
          <p:cNvSpPr txBox="1"/>
          <p:nvPr/>
        </p:nvSpPr>
        <p:spPr>
          <a:xfrm>
            <a:off x="9334500" y="2692400"/>
            <a:ext cx="184731" cy="369332"/>
          </a:xfrm>
          <a:prstGeom prst="rect">
            <a:avLst/>
          </a:prstGeom>
          <a:noFill/>
        </p:spPr>
        <p:txBody>
          <a:bodyPr wrap="none" rtlCol="0">
            <a:spAutoFit/>
          </a:bodyPr>
          <a:lstStyle/>
          <a:p>
            <a:endParaRPr lang="en-US"/>
          </a:p>
        </p:txBody>
      </p:sp>
    </p:spTree>
    <p:extLst>
      <p:ext uri="{BB962C8B-B14F-4D97-AF65-F5344CB8AC3E}">
        <p14:creationId xmlns:p14="http://schemas.microsoft.com/office/powerpoint/2010/main" val="101791353"/>
      </p:ext>
    </p:extLst>
  </p:cSld>
  <p:clrMapOvr>
    <a:masterClrMapping/>
  </p:clrMapOvr>
  <p:timing>
    <p:tnLst>
      <p:par>
        <p:cTn id="1" dur="indefinite" restart="never" nodeType="tmRoot"/>
      </p:par>
    </p:tnLst>
  </p:timing>
</p:sld>
</file>

<file path=ppt/theme/theme1.xml><?xml version="1.0" encoding="utf-8"?>
<a:theme xmlns:a="http://schemas.openxmlformats.org/drawingml/2006/main" name="JBEI Highlights">
  <a:themeElements>
    <a:clrScheme name="JBEI Custon">
      <a:dk1>
        <a:srgbClr val="1C4095"/>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JBEI Highlights.pot</Template>
  <TotalTime>5118</TotalTime>
  <Words>261</Words>
  <Application>Microsoft Macintosh PowerPoint</Application>
  <PresentationFormat>On-screen Show (4:3)</PresentationFormat>
  <Paragraphs>16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ＭＳ Ｐゴシック</vt:lpstr>
      <vt:lpstr>JBEI Highlights</vt:lpstr>
      <vt:lpstr>Impact of lignin polymer backbone esters on ionic liquid pretreatment of poplar</vt:lpstr>
    </vt:vector>
  </TitlesOfParts>
  <Company>Lawrence Berkeley National Laboratory</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Lida Gifford</dc:creator>
  <cp:lastModifiedBy>Krista Eastman</cp:lastModifiedBy>
  <cp:revision>100</cp:revision>
  <dcterms:created xsi:type="dcterms:W3CDTF">2014-06-13T00:19:05Z</dcterms:created>
  <dcterms:modified xsi:type="dcterms:W3CDTF">2017-05-18T14:33:02Z</dcterms:modified>
</cp:coreProperties>
</file>