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438" r:id="rId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75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geissler" initials="c" lastIdx="1" clrIdx="0">
    <p:extLst>
      <p:ext uri="{19B8F6BF-5375-455C-9EA6-DF929625EA0E}">
        <p15:presenceInfo xmlns:p15="http://schemas.microsoft.com/office/powerpoint/2012/main" userId="S-1-5-21-3244188599-301892486-250641936-124858" providerId="AD"/>
      </p:ext>
    </p:extLst>
  </p:cmAuthor>
  <p:cmAuthor id="2" name="Caleb H. Geissler" initials="CHG" lastIdx="1" clrIdx="1">
    <p:extLst>
      <p:ext uri="{19B8F6BF-5375-455C-9EA6-DF929625EA0E}">
        <p15:presenceInfo xmlns:p15="http://schemas.microsoft.com/office/powerpoint/2012/main" userId="Caleb H. Geissl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28A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57" autoAdjust="0"/>
    <p:restoredTop sz="95321" autoAdjust="0"/>
  </p:normalViewPr>
  <p:slideViewPr>
    <p:cSldViewPr snapToGrid="0">
      <p:cViewPr varScale="1">
        <p:scale>
          <a:sx n="94" d="100"/>
          <a:sy n="94" d="100"/>
        </p:scale>
        <p:origin x="208" y="192"/>
      </p:cViewPr>
      <p:guideLst>
        <p:guide orient="horz" pos="2160"/>
        <p:guide pos="475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3/14/22</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3/14/22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pPr eaLnBrk="1" hangingPunct="1">
              <a:lnSpc>
                <a:spcPct val="80000"/>
              </a:lnSpc>
            </a:pPr>
            <a:endParaRPr lang="en-US" sz="700" dirty="0"/>
          </a:p>
        </p:txBody>
      </p:sp>
    </p:spTree>
    <p:extLst>
      <p:ext uri="{BB962C8B-B14F-4D97-AF65-F5344CB8AC3E}">
        <p14:creationId xmlns:p14="http://schemas.microsoft.com/office/powerpoint/2010/main" val="3217863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5" name="Rectangle 235"/>
          <p:cNvSpPr>
            <a:spLocks noChangeArrowheads="1"/>
          </p:cNvSpPr>
          <p:nvPr/>
        </p:nvSpPr>
        <p:spPr bwMode="auto">
          <a:xfrm>
            <a:off x="2386013" y="6635750"/>
            <a:ext cx="6600825" cy="211138"/>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Content Placeholder 1"/>
          <p:cNvSpPr>
            <a:spLocks noGrp="1"/>
          </p:cNvSpPr>
          <p:nvPr>
            <p:ph/>
          </p:nvPr>
        </p:nvSpPr>
        <p:spPr>
          <a:xfrm>
            <a:off x="457200" y="381000"/>
            <a:ext cx="8229600" cy="57451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27433" y="1961095"/>
            <a:ext cx="3148029" cy="2369880"/>
          </a:xfrm>
          <a:prstGeom prst="rect">
            <a:avLst/>
          </a:prstGeom>
          <a:noFill/>
        </p:spPr>
        <p:txBody>
          <a:bodyPr wrap="square" rtlCol="0">
            <a:spAutoFit/>
          </a:bodyPr>
          <a:lstStyle/>
          <a:p>
            <a:r>
              <a:rPr lang="en-US" sz="2000" b="1" u="sng" dirty="0">
                <a:solidFill>
                  <a:schemeClr val="accent1">
                    <a:lumMod val="75000"/>
                  </a:schemeClr>
                </a:solidFill>
                <a:latin typeface="+mn-lt"/>
              </a:rPr>
              <a:t>Approach  </a:t>
            </a:r>
            <a:endParaRPr lang="en-US" sz="1600" dirty="0">
              <a:latin typeface="+mn-lt"/>
            </a:endParaRPr>
          </a:p>
          <a:p>
            <a:pPr marL="283464" indent="-283464">
              <a:buFont typeface="Wingdings" pitchFamily="2" charset="2"/>
              <a:buChar char="Ø"/>
            </a:pPr>
            <a:r>
              <a:rPr lang="en-US" sz="1600" dirty="0">
                <a:latin typeface="+mn-lt"/>
              </a:rPr>
              <a:t>Study reductive catalytic fractionation of GVL-derived lignin from multiple feedstocks.</a:t>
            </a:r>
          </a:p>
          <a:p>
            <a:pPr marL="283464" indent="-283464">
              <a:buFont typeface="Wingdings" pitchFamily="2" charset="2"/>
              <a:buChar char="Ø"/>
            </a:pPr>
            <a:r>
              <a:rPr lang="en-US" sz="1600" dirty="0">
                <a:latin typeface="+mn-lt"/>
              </a:rPr>
              <a:t>Select lignin depolymerization parameters to yield an optimal mix of lignin monomers for conversion to PDC by an engineered microbe.</a:t>
            </a:r>
          </a:p>
        </p:txBody>
      </p:sp>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12299" name="Text Box 50"/>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6" name="TextBox 5"/>
          <p:cNvSpPr txBox="1"/>
          <p:nvPr/>
        </p:nvSpPr>
        <p:spPr>
          <a:xfrm>
            <a:off x="137621" y="6152221"/>
            <a:ext cx="8940453" cy="507831"/>
          </a:xfrm>
          <a:prstGeom prst="rect">
            <a:avLst/>
          </a:prstGeom>
          <a:noFill/>
        </p:spPr>
        <p:txBody>
          <a:bodyPr wrap="square" rtlCol="0">
            <a:spAutoFit/>
          </a:bodyPr>
          <a:lstStyle/>
          <a:p>
            <a:r>
              <a:rPr lang="en-US" sz="900" dirty="0"/>
              <a:t>Perez, J.M., </a:t>
            </a:r>
            <a:r>
              <a:rPr lang="en-US" sz="900" dirty="0" err="1"/>
              <a:t>Sener</a:t>
            </a:r>
            <a:r>
              <a:rPr lang="en-US" sz="900" dirty="0"/>
              <a:t>, C., </a:t>
            </a:r>
            <a:r>
              <a:rPr lang="en-US" sz="900" dirty="0" err="1"/>
              <a:t>Misra</a:t>
            </a:r>
            <a:r>
              <a:rPr lang="en-US" sz="900" dirty="0"/>
              <a:t>, S., Umana, G. E., </a:t>
            </a:r>
            <a:r>
              <a:rPr lang="en-US" sz="900" dirty="0" err="1"/>
              <a:t>Coplien</a:t>
            </a:r>
            <a:r>
              <a:rPr lang="en-US" sz="900" dirty="0"/>
              <a:t>, J., </a:t>
            </a:r>
            <a:r>
              <a:rPr lang="en-US" sz="900" dirty="0" err="1"/>
              <a:t>Haak</a:t>
            </a:r>
            <a:r>
              <a:rPr lang="en-US" sz="900" dirty="0"/>
              <a:t>, D., Li, Y., </a:t>
            </a:r>
            <a:r>
              <a:rPr lang="en-US" sz="900" dirty="0" err="1"/>
              <a:t>Maravelias</a:t>
            </a:r>
            <a:r>
              <a:rPr lang="en-US" sz="900" dirty="0"/>
              <a:t> C.T., </a:t>
            </a:r>
            <a:r>
              <a:rPr lang="en-US" sz="900" dirty="0" err="1"/>
              <a:t>Karlen</a:t>
            </a:r>
            <a:r>
              <a:rPr lang="en-US" sz="900" dirty="0"/>
              <a:t>, S.D., Ralph, J., Donohue, T.J., and </a:t>
            </a:r>
            <a:r>
              <a:rPr lang="en-US" sz="900" dirty="0" err="1"/>
              <a:t>Noguera</a:t>
            </a:r>
            <a:r>
              <a:rPr lang="en-US" sz="900" dirty="0"/>
              <a:t>, D.R. “Integrating lignin depolymerization with microbial funneling processes using agronomically relevant feedstocks.” </a:t>
            </a:r>
            <a:r>
              <a:rPr lang="en-US" sz="900" i="1" dirty="0"/>
              <a:t>Green Chemistry</a:t>
            </a:r>
            <a:r>
              <a:rPr lang="en-US" sz="900" dirty="0"/>
              <a:t>, Advance Article March 10 (2022) [DOI: 10.1039/D1GC03592D]</a:t>
            </a:r>
          </a:p>
        </p:txBody>
      </p:sp>
      <p:sp>
        <p:nvSpPr>
          <p:cNvPr id="9" name="TextBox 8"/>
          <p:cNvSpPr txBox="1"/>
          <p:nvPr/>
        </p:nvSpPr>
        <p:spPr>
          <a:xfrm>
            <a:off x="127431" y="4251480"/>
            <a:ext cx="8729966" cy="1877437"/>
          </a:xfrm>
          <a:prstGeom prst="rect">
            <a:avLst/>
          </a:prstGeom>
          <a:noFill/>
        </p:spPr>
        <p:txBody>
          <a:bodyPr wrap="square" rtlCol="0">
            <a:spAutoFit/>
          </a:bodyPr>
          <a:lstStyle/>
          <a:p>
            <a:r>
              <a:rPr lang="en-US" sz="2000" b="1" u="sng" dirty="0">
                <a:solidFill>
                  <a:schemeClr val="accent1">
                    <a:lumMod val="75000"/>
                  </a:schemeClr>
                </a:solidFill>
                <a:latin typeface="+mn-lt"/>
              </a:rPr>
              <a:t>Result/Impacts</a:t>
            </a:r>
          </a:p>
          <a:p>
            <a:pPr marL="285750" indent="-285750">
              <a:buFont typeface="Wingdings" panose="05000000000000000000" pitchFamily="2" charset="2"/>
              <a:buChar char="Ø"/>
            </a:pPr>
            <a:r>
              <a:rPr lang="en-US" sz="1600" dirty="0">
                <a:latin typeface="Calibri" panose="020F0502020204030204" pitchFamily="34" charset="0"/>
                <a:cs typeface="Calibri" panose="020F0502020204030204" pitchFamily="34" charset="0"/>
              </a:rPr>
              <a:t>A pipeline that integrates lignin pretreatment, depolymerization, and microbial funneling can achieve high efficiency conversion of lignin from multiple bioenergy feedstocks to PDC using a strain of </a:t>
            </a:r>
            <a:r>
              <a:rPr lang="en-US" sz="1600" i="1" dirty="0" err="1">
                <a:latin typeface="Calibri" panose="020F0502020204030204" pitchFamily="34" charset="0"/>
                <a:cs typeface="Calibri" panose="020F0502020204030204" pitchFamily="34" charset="0"/>
              </a:rPr>
              <a:t>Novosphingobium</a:t>
            </a:r>
            <a:r>
              <a:rPr lang="en-US" sz="1600" i="1" dirty="0">
                <a:latin typeface="Calibri" panose="020F0502020204030204" pitchFamily="34" charset="0"/>
                <a:cs typeface="Calibri" panose="020F0502020204030204" pitchFamily="34" charset="0"/>
              </a:rPr>
              <a:t> </a:t>
            </a:r>
            <a:r>
              <a:rPr lang="en-US" sz="1600" i="1" dirty="0" err="1">
                <a:latin typeface="Calibri" panose="020F0502020204030204" pitchFamily="34" charset="0"/>
                <a:cs typeface="Calibri" panose="020F0502020204030204" pitchFamily="34" charset="0"/>
              </a:rPr>
              <a:t>aromaticivorans</a:t>
            </a:r>
            <a:r>
              <a:rPr lang="en-US" sz="1600" dirty="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Ø"/>
            </a:pPr>
            <a:r>
              <a:rPr lang="en-US" sz="1600" dirty="0">
                <a:latin typeface="Calibri" panose="020F0502020204030204" pitchFamily="34" charset="0"/>
                <a:cs typeface="Calibri" panose="020F0502020204030204" pitchFamily="34" charset="0"/>
              </a:rPr>
              <a:t>The analysis identifies key factors that impact the technical and economic feasibility of producing lignin-derived bioproducts in a biorefinery, highlighting process areas where strategic improvements could increase productivity or reduce the minimum selling price of a lignin-derived product. </a:t>
            </a:r>
          </a:p>
        </p:txBody>
      </p:sp>
      <p:sp>
        <p:nvSpPr>
          <p:cNvPr id="12" name="TextBox 11"/>
          <p:cNvSpPr txBox="1"/>
          <p:nvPr/>
        </p:nvSpPr>
        <p:spPr>
          <a:xfrm>
            <a:off x="0" y="0"/>
            <a:ext cx="2416046" cy="369332"/>
          </a:xfrm>
          <a:prstGeom prst="rect">
            <a:avLst/>
          </a:prstGeom>
          <a:noFill/>
        </p:spPr>
        <p:txBody>
          <a:bodyPr wrap="none" rtlCol="0">
            <a:spAutoFit/>
          </a:bodyPr>
          <a:lstStyle/>
          <a:p>
            <a:r>
              <a:rPr lang="en-US" i="1" u="sng" dirty="0">
                <a:effectLst>
                  <a:outerShdw blurRad="38100" dist="38100" dir="2700000" algn="tl">
                    <a:srgbClr val="000000">
                      <a:alpha val="43137"/>
                    </a:srgbClr>
                  </a:outerShdw>
                </a:effectLst>
                <a:latin typeface="Times New Roman" pitchFamily="18" charset="0"/>
                <a:cs typeface="Times New Roman" pitchFamily="18" charset="0"/>
              </a:rPr>
              <a:t>BRC Science Highlight</a:t>
            </a:r>
          </a:p>
        </p:txBody>
      </p:sp>
      <p:pic>
        <p:nvPicPr>
          <p:cNvPr id="13" name="Picture 2"/>
          <p:cNvPicPr>
            <a:picLocks noChangeAspect="1" noChangeArrowheads="1"/>
          </p:cNvPicPr>
          <p:nvPr/>
        </p:nvPicPr>
        <p:blipFill>
          <a:blip r:embed="rId3" cstate="print"/>
          <a:srcRect/>
          <a:stretch>
            <a:fillRect/>
          </a:stretch>
        </p:blipFill>
        <p:spPr bwMode="auto">
          <a:xfrm>
            <a:off x="220638" y="394716"/>
            <a:ext cx="1728787" cy="764523"/>
          </a:xfrm>
          <a:prstGeom prst="rect">
            <a:avLst/>
          </a:prstGeom>
          <a:noFill/>
          <a:ln w="9525">
            <a:noFill/>
            <a:miter lim="800000"/>
            <a:headEnd/>
            <a:tailEnd/>
          </a:ln>
        </p:spPr>
      </p:pic>
      <p:sp>
        <p:nvSpPr>
          <p:cNvPr id="14" name="Rectangle 235"/>
          <p:cNvSpPr>
            <a:spLocks noChangeArrowheads="1"/>
          </p:cNvSpPr>
          <p:nvPr/>
        </p:nvSpPr>
        <p:spPr bwMode="auto">
          <a:xfrm>
            <a:off x="0" y="6619705"/>
            <a:ext cx="2327563" cy="238295"/>
          </a:xfrm>
          <a:prstGeom prst="rect">
            <a:avLst/>
          </a:prstGeom>
          <a:noFill/>
          <a:ln w="9525" algn="ctr">
            <a:noFill/>
            <a:miter lim="800000"/>
            <a:headEnd/>
            <a:tailEnd/>
          </a:ln>
          <a:effectLst/>
        </p:spPr>
        <p:txBody>
          <a:bodyPr/>
          <a:lstStyle/>
          <a:p>
            <a:pPr marL="171450" indent="-171450" algn="ctr" eaLnBrk="0" fontAlgn="auto" hangingPunct="0">
              <a:lnSpc>
                <a:spcPct val="90000"/>
              </a:lnSpc>
              <a:spcBef>
                <a:spcPts val="0"/>
              </a:spcBef>
              <a:spcAft>
                <a:spcPts val="0"/>
              </a:spcAft>
              <a:defRPr/>
            </a:pPr>
            <a:r>
              <a:rPr lang="en-US" sz="1200" b="1" dirty="0">
                <a:solidFill>
                  <a:schemeClr val="bg1"/>
                </a:solidFill>
                <a:latin typeface="+mn-lt"/>
                <a:ea typeface="Rod"/>
                <a:cs typeface="Rod"/>
              </a:rPr>
              <a:t>	GLBRC March 2022</a:t>
            </a:r>
          </a:p>
        </p:txBody>
      </p:sp>
      <p:sp>
        <p:nvSpPr>
          <p:cNvPr id="7" name="TextBox 6"/>
          <p:cNvSpPr txBox="1"/>
          <p:nvPr/>
        </p:nvSpPr>
        <p:spPr>
          <a:xfrm>
            <a:off x="137621" y="1106754"/>
            <a:ext cx="8870294" cy="892552"/>
          </a:xfrm>
          <a:prstGeom prst="rect">
            <a:avLst/>
          </a:prstGeom>
          <a:noFill/>
        </p:spPr>
        <p:txBody>
          <a:bodyPr wrap="square" rtlCol="0">
            <a:spAutoFit/>
          </a:bodyPr>
          <a:lstStyle/>
          <a:p>
            <a:r>
              <a:rPr lang="en-US" sz="2000" b="1" u="sng" dirty="0">
                <a:solidFill>
                  <a:schemeClr val="accent1">
                    <a:lumMod val="75000"/>
                  </a:schemeClr>
                </a:solidFill>
                <a:latin typeface="+mn-lt"/>
              </a:rPr>
              <a:t>Objective</a:t>
            </a:r>
            <a:r>
              <a:rPr lang="en-US" dirty="0">
                <a:latin typeface="+mn-lt"/>
              </a:rPr>
              <a:t> </a:t>
            </a:r>
            <a:br>
              <a:rPr lang="en-US" dirty="0">
                <a:latin typeface="+mn-lt"/>
              </a:rPr>
            </a:br>
            <a:r>
              <a:rPr lang="en-US" sz="1600" dirty="0">
                <a:latin typeface="+mn-lt"/>
              </a:rPr>
              <a:t>Evaluate the integration of a complete pipeline from biomass lignin to a target bioproduct, 2-pyrone-4,6-dicarboxylic acid (PDC), in a modeled biorefinery</a:t>
            </a:r>
            <a:endParaRPr lang="en-US" dirty="0">
              <a:latin typeface="+mn-lt"/>
            </a:endParaRPr>
          </a:p>
        </p:txBody>
      </p:sp>
      <p:sp>
        <p:nvSpPr>
          <p:cNvPr id="4" name="TextBox 3">
            <a:extLst>
              <a:ext uri="{FF2B5EF4-FFF2-40B4-BE49-F238E27FC236}">
                <a16:creationId xmlns:a16="http://schemas.microsoft.com/office/drawing/2014/main" id="{BBFD7B1E-C9F1-194D-8139-2D766C097F7E}"/>
              </a:ext>
            </a:extLst>
          </p:cNvPr>
          <p:cNvSpPr txBox="1"/>
          <p:nvPr/>
        </p:nvSpPr>
        <p:spPr>
          <a:xfrm>
            <a:off x="3160819" y="3815327"/>
            <a:ext cx="5917256" cy="553998"/>
          </a:xfrm>
          <a:prstGeom prst="rect">
            <a:avLst/>
          </a:prstGeom>
          <a:noFill/>
        </p:spPr>
        <p:txBody>
          <a:bodyPr wrap="square" rtlCol="0">
            <a:spAutoFit/>
          </a:bodyPr>
          <a:lstStyle/>
          <a:p>
            <a:r>
              <a:rPr lang="en-US" sz="1000" i="1" dirty="0"/>
              <a:t>Research at the Great Lakes Bioenergy Research Center spans the processes needed to break down plant biomass into lignin and sugar streams and use them to produce chemicals and advanced biofuels, enabling the integration of a full pipeline from lignin to a target bioproduct.</a:t>
            </a:r>
          </a:p>
        </p:txBody>
      </p:sp>
      <p:sp>
        <p:nvSpPr>
          <p:cNvPr id="10" name="TextBox 9">
            <a:extLst>
              <a:ext uri="{FF2B5EF4-FFF2-40B4-BE49-F238E27FC236}">
                <a16:creationId xmlns:a16="http://schemas.microsoft.com/office/drawing/2014/main" id="{F4205EBA-8F7E-6C40-94F4-782B0C214AC0}"/>
              </a:ext>
            </a:extLst>
          </p:cNvPr>
          <p:cNvSpPr txBox="1"/>
          <p:nvPr/>
        </p:nvSpPr>
        <p:spPr>
          <a:xfrm>
            <a:off x="5618480" y="5913120"/>
            <a:ext cx="184731" cy="369332"/>
          </a:xfrm>
          <a:prstGeom prst="rect">
            <a:avLst/>
          </a:prstGeom>
          <a:noFill/>
        </p:spPr>
        <p:txBody>
          <a:bodyPr wrap="none" rtlCol="0">
            <a:spAutoFit/>
          </a:bodyPr>
          <a:lstStyle/>
          <a:p>
            <a:endParaRPr lang="en-US" dirty="0"/>
          </a:p>
        </p:txBody>
      </p:sp>
      <p:sp>
        <p:nvSpPr>
          <p:cNvPr id="5" name="TextBox 4"/>
          <p:cNvSpPr txBox="1"/>
          <p:nvPr/>
        </p:nvSpPr>
        <p:spPr>
          <a:xfrm>
            <a:off x="2177438" y="412631"/>
            <a:ext cx="6256879" cy="830997"/>
          </a:xfrm>
          <a:prstGeom prst="rect">
            <a:avLst/>
          </a:prstGeom>
          <a:noFill/>
        </p:spPr>
        <p:txBody>
          <a:bodyPr wrap="square" rtlCol="0">
            <a:spAutoFit/>
          </a:bodyPr>
          <a:lstStyle/>
          <a:p>
            <a:r>
              <a:rPr lang="en-US" sz="2400" b="1" dirty="0"/>
              <a:t>Outlining an Integrated Pipeline from Biomass to Bioproduct</a:t>
            </a:r>
            <a:endParaRPr lang="en-US" dirty="0"/>
          </a:p>
        </p:txBody>
      </p:sp>
      <p:pic>
        <p:nvPicPr>
          <p:cNvPr id="18" name="Picture 17" descr="Diagram&#10;&#10;Description automatically generated with low confidence">
            <a:extLst>
              <a:ext uri="{FF2B5EF4-FFF2-40B4-BE49-F238E27FC236}">
                <a16:creationId xmlns:a16="http://schemas.microsoft.com/office/drawing/2014/main" id="{7D433039-49BF-F246-9C7E-F6028493CE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66280" y="1987691"/>
            <a:ext cx="5847098" cy="1868580"/>
          </a:xfrm>
          <a:prstGeom prst="rect">
            <a:avLst/>
          </a:prstGeom>
        </p:spPr>
      </p:pic>
    </p:spTree>
    <p:extLst>
      <p:ext uri="{BB962C8B-B14F-4D97-AF65-F5344CB8AC3E}">
        <p14:creationId xmlns:p14="http://schemas.microsoft.com/office/powerpoint/2010/main" val="2277402893"/>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BB5441F300C5429FF9C6182EFE4152" ma:contentTypeVersion="13" ma:contentTypeDescription="Create a new document." ma:contentTypeScope="" ma:versionID="0a0b9867b7c95b2578c2cfb5bdad8c2f">
  <xsd:schema xmlns:xsd="http://www.w3.org/2001/XMLSchema" xmlns:xs="http://www.w3.org/2001/XMLSchema" xmlns:p="http://schemas.microsoft.com/office/2006/metadata/properties" xmlns:ns3="df18906b-e4f5-4cff-88c2-67f305a83a2c" xmlns:ns4="b11f0445-4b97-44bf-9ae2-5b2f73be5dbf" targetNamespace="http://schemas.microsoft.com/office/2006/metadata/properties" ma:root="true" ma:fieldsID="69afee59d4143b52ae5fd3a84efed10a" ns3:_="" ns4:_="">
    <xsd:import namespace="df18906b-e4f5-4cff-88c2-67f305a83a2c"/>
    <xsd:import namespace="b11f0445-4b97-44bf-9ae2-5b2f73be5db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18906b-e4f5-4cff-88c2-67f305a83a2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1f0445-4b97-44bf-9ae2-5b2f73be5dbf"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7EE322-C94F-45A2-86BB-7AC4BF6678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18906b-e4f5-4cff-88c2-67f305a83a2c"/>
    <ds:schemaRef ds:uri="b11f0445-4b97-44bf-9ae2-5b2f73be5d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5E273A0-DD58-4D63-AD59-E4FD25EB50A2}">
  <ds:schemaRefs>
    <ds:schemaRef ds:uri="http://purl.org/dc/terms/"/>
    <ds:schemaRef ds:uri="http://schemas.microsoft.com/office/2006/documentManagement/types"/>
    <ds:schemaRef ds:uri="http://purl.org/dc/elements/1.1/"/>
    <ds:schemaRef ds:uri="http://purl.org/dc/dcmitype/"/>
    <ds:schemaRef ds:uri="http://schemas.microsoft.com/office/infopath/2007/PartnerControls"/>
    <ds:schemaRef ds:uri="http://schemas.microsoft.com/office/2006/metadata/properties"/>
    <ds:schemaRef ds:uri="b11f0445-4b97-44bf-9ae2-5b2f73be5dbf"/>
    <ds:schemaRef ds:uri="http://schemas.openxmlformats.org/package/2006/metadata/core-properties"/>
    <ds:schemaRef ds:uri="df18906b-e4f5-4cff-88c2-67f305a83a2c"/>
    <ds:schemaRef ds:uri="http://www.w3.org/XML/1998/namespace"/>
  </ds:schemaRefs>
</ds:datastoreItem>
</file>

<file path=customXml/itemProps3.xml><?xml version="1.0" encoding="utf-8"?>
<ds:datastoreItem xmlns:ds="http://schemas.openxmlformats.org/officeDocument/2006/customXml" ds:itemID="{4CE68956-2A2F-4AF9-A683-C63B389D65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41034</TotalTime>
  <Words>286</Words>
  <Application>Microsoft Macintosh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Office Theme</vt:lpstr>
      <vt:lpstr>PowerPoint Presentation</vt:lpstr>
    </vt:vector>
  </TitlesOfParts>
  <Company>US Department of Energy (SC)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BER</dc:title>
  <dc:creator>palmian</dc:creator>
  <cp:lastModifiedBy>Jill Sakai</cp:lastModifiedBy>
  <cp:revision>924</cp:revision>
  <cp:lastPrinted>2022-03-02T17:26:11Z</cp:lastPrinted>
  <dcterms:created xsi:type="dcterms:W3CDTF">2010-02-04T19:54:00Z</dcterms:created>
  <dcterms:modified xsi:type="dcterms:W3CDTF">2022-03-14T22:03:42Z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0x01010042BB5441F300C5429FF9C6182EFE4152</vt:lpwstr>
  </property>
  <property fmtid="{D5CDD505-2E9C-101B-9397-08002B2CF9AE}" pid="3" name="_dlc_DocIdItemGuid">
    <vt:lpwstr>9fc0a092-28a3-43ab-8106-5525cad596e8</vt:lpwstr>
  </property>
  <property fmtid="{D5CDD505-2E9C-101B-9397-08002B2CF9AE}" pid="4" name="TaxKeyword">
    <vt:lpwstr/>
  </property>
  <property fmtid="{D5CDD505-2E9C-101B-9397-08002B2CF9AE}" pid="5" name="xd_Signature">
    <vt:bool>false</vt:bool>
  </property>
  <property fmtid="{D5CDD505-2E9C-101B-9397-08002B2CF9AE}" pid="6" name="xd_ProgID">
    <vt:lpwstr/>
  </property>
  <property fmtid="{D5CDD505-2E9C-101B-9397-08002B2CF9AE}" pid="7" name="TemplateUrl">
    <vt:lpwstr/>
  </property>
</Properties>
</file>