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7"/>
  </p:normalViewPr>
  <p:slideViewPr>
    <p:cSldViewPr snapToGrid="0">
      <p:cViewPr varScale="1">
        <p:scale>
          <a:sx n="97" d="100"/>
          <a:sy n="97" d="100"/>
        </p:scale>
        <p:origin x="42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fc7bf85496_2_9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g2fc7bf85496_2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
          <p:cNvSpPr/>
          <p:nvPr/>
        </p:nvSpPr>
        <p:spPr>
          <a:xfrm>
            <a:off x="0" y="6320118"/>
            <a:ext cx="12192000" cy="537900"/>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0" i="0" u="none" strike="noStrike" cap="non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3"/>
        <p:cNvGrpSpPr/>
        <p:nvPr/>
      </p:nvGrpSpPr>
      <p:grpSpPr>
        <a:xfrm>
          <a:off x="0" y="0"/>
          <a:ext cx="0" cy="0"/>
          <a:chOff x="0" y="0"/>
          <a:chExt cx="0" cy="0"/>
        </a:xfrm>
      </p:grpSpPr>
      <p:sp>
        <p:nvSpPr>
          <p:cNvPr id="64" name="Google Shape;64;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1"/>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1" name="Google Shape;71;p12"/>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4"/>
          <p:cNvSpPr txBox="1"/>
          <p:nvPr/>
        </p:nvSpPr>
        <p:spPr>
          <a:xfrm>
            <a:off x="8417169" y="6398798"/>
            <a:ext cx="377483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0" i="0" u="none" strike="noStrike" cap="non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B324F"/>
        </a:solidFill>
        <a:effectLst/>
      </p:bgPr>
    </p:bg>
    <p:spTree>
      <p:nvGrpSpPr>
        <p:cNvPr id="1" name="Shape 82"/>
        <p:cNvGrpSpPr/>
        <p:nvPr/>
      </p:nvGrpSpPr>
      <p:grpSpPr>
        <a:xfrm>
          <a:off x="0" y="0"/>
          <a:ext cx="0" cy="0"/>
          <a:chOff x="0" y="0"/>
          <a:chExt cx="0" cy="0"/>
        </a:xfrm>
      </p:grpSpPr>
      <p:sp>
        <p:nvSpPr>
          <p:cNvPr id="83" name="Google Shape;83;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85" name="Google Shape;85;p15"/>
          <p:cNvSpPr txBox="1">
            <a:spLocks noGrp="1"/>
          </p:cNvSpPr>
          <p:nvPr>
            <p:ph type="dt" idx="10"/>
          </p:nvPr>
        </p:nvSpPr>
        <p:spPr>
          <a:xfrm>
            <a:off x="2928257" y="6413161"/>
            <a:ext cx="968829" cy="36512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100">
                <a:solidFill>
                  <a:schemeClr val="dk1"/>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86" name="Google Shape;86;p15"/>
          <p:cNvSpPr txBox="1">
            <a:spLocks noGrp="1"/>
          </p:cNvSpPr>
          <p:nvPr>
            <p:ph type="ftr" idx="11"/>
          </p:nvPr>
        </p:nvSpPr>
        <p:spPr>
          <a:xfrm>
            <a:off x="4038600" y="641316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100">
                <a:solidFill>
                  <a:schemeClr val="dk1"/>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87" name="Google Shape;87;p15"/>
          <p:cNvSpPr/>
          <p:nvPr/>
        </p:nvSpPr>
        <p:spPr>
          <a:xfrm>
            <a:off x="0" y="5622878"/>
            <a:ext cx="12192000" cy="123512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0"/>
        <p:cNvGrpSpPr/>
        <p:nvPr/>
      </p:nvGrpSpPr>
      <p:grpSpPr>
        <a:xfrm>
          <a:off x="0" y="0"/>
          <a:ext cx="0" cy="0"/>
          <a:chOff x="0" y="0"/>
          <a:chExt cx="0" cy="0"/>
        </a:xfrm>
      </p:grpSpPr>
      <p:sp>
        <p:nvSpPr>
          <p:cNvPr id="91" name="Google Shape;91;p16"/>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16"/>
          <p:cNvSpPr txBox="1">
            <a:spLocks noGrp="1"/>
          </p:cNvSpPr>
          <p:nvPr>
            <p:ph type="body" idx="1"/>
          </p:nvPr>
        </p:nvSpPr>
        <p:spPr>
          <a:xfrm>
            <a:off x="408791" y="1194099"/>
            <a:ext cx="11317044" cy="498286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Font typeface="Arial"/>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3" name="Google Shape;93;p16"/>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94" name="Google Shape;94;p16"/>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with content 2">
  <p:cSld name="Title with content 2">
    <p:spTree>
      <p:nvGrpSpPr>
        <p:cNvPr id="1"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7"/>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03" name="Google Shape;103;p17"/>
          <p:cNvSpPr txBox="1">
            <a:spLocks noGrp="1"/>
          </p:cNvSpPr>
          <p:nvPr>
            <p:ph type="body" idx="1"/>
          </p:nvPr>
        </p:nvSpPr>
        <p:spPr>
          <a:xfrm>
            <a:off x="439738" y="1681163"/>
            <a:ext cx="5430484" cy="4143375"/>
          </a:xfrm>
          <a:prstGeom prst="rect">
            <a:avLst/>
          </a:prstGeom>
          <a:solidFill>
            <a:schemeClr val="accent1"/>
          </a:solid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a:solidFill>
                  <a:schemeClr val="lt1"/>
                </a:solidFill>
              </a:defRPr>
            </a:lvl1pPr>
            <a:lvl2pPr marL="914400" lvl="1" indent="-355600" algn="l">
              <a:lnSpc>
                <a:spcPct val="90000"/>
              </a:lnSpc>
              <a:spcBef>
                <a:spcPts val="500"/>
              </a:spcBef>
              <a:spcAft>
                <a:spcPts val="0"/>
              </a:spcAft>
              <a:buClr>
                <a:schemeClr val="lt1"/>
              </a:buClr>
              <a:buSzPts val="2000"/>
              <a:buFont typeface="Avenir"/>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0200" algn="l">
              <a:lnSpc>
                <a:spcPct val="90000"/>
              </a:lnSpc>
              <a:spcBef>
                <a:spcPts val="500"/>
              </a:spcBef>
              <a:spcAft>
                <a:spcPts val="0"/>
              </a:spcAft>
              <a:buClr>
                <a:schemeClr val="lt1"/>
              </a:buClr>
              <a:buSzPts val="1600"/>
              <a:buChar char="•"/>
              <a:defRPr>
                <a:solidFill>
                  <a:schemeClr val="lt1"/>
                </a:solidFill>
              </a:defRPr>
            </a:lvl4pPr>
            <a:lvl5pPr marL="2286000" lvl="4" indent="-330200" algn="l">
              <a:lnSpc>
                <a:spcPct val="90000"/>
              </a:lnSpc>
              <a:spcBef>
                <a:spcPts val="500"/>
              </a:spcBef>
              <a:spcAft>
                <a:spcPts val="0"/>
              </a:spcAft>
              <a:buClr>
                <a:schemeClr val="lt1"/>
              </a:buClr>
              <a:buSzPts val="16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4" name="Google Shape;104;p17"/>
          <p:cNvSpPr txBox="1">
            <a:spLocks noGrp="1"/>
          </p:cNvSpPr>
          <p:nvPr>
            <p:ph type="body" idx="2"/>
          </p:nvPr>
        </p:nvSpPr>
        <p:spPr>
          <a:xfrm>
            <a:off x="6333067" y="1681163"/>
            <a:ext cx="5454121" cy="4143375"/>
          </a:xfrm>
          <a:prstGeom prst="rect">
            <a:avLst/>
          </a:prstGeom>
          <a:solidFill>
            <a:srgbClr val="248A97"/>
          </a:solid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a:solidFill>
                  <a:schemeClr val="lt1"/>
                </a:solidFill>
              </a:defRPr>
            </a:lvl1pPr>
            <a:lvl2pPr marL="914400" lvl="1" indent="-355600" algn="l">
              <a:lnSpc>
                <a:spcPct val="90000"/>
              </a:lnSpc>
              <a:spcBef>
                <a:spcPts val="500"/>
              </a:spcBef>
              <a:spcAft>
                <a:spcPts val="0"/>
              </a:spcAft>
              <a:buClr>
                <a:schemeClr val="lt1"/>
              </a:buClr>
              <a:buSzPts val="2000"/>
              <a:buFont typeface="Avenir"/>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0200" algn="l">
              <a:lnSpc>
                <a:spcPct val="90000"/>
              </a:lnSpc>
              <a:spcBef>
                <a:spcPts val="500"/>
              </a:spcBef>
              <a:spcAft>
                <a:spcPts val="0"/>
              </a:spcAft>
              <a:buClr>
                <a:schemeClr val="lt1"/>
              </a:buClr>
              <a:buSzPts val="1600"/>
              <a:buChar char="•"/>
              <a:defRPr>
                <a:solidFill>
                  <a:schemeClr val="lt1"/>
                </a:solidFill>
              </a:defRPr>
            </a:lvl4pPr>
            <a:lvl5pPr marL="2286000" lvl="4" indent="-330200" algn="l">
              <a:lnSpc>
                <a:spcPct val="90000"/>
              </a:lnSpc>
              <a:spcBef>
                <a:spcPts val="500"/>
              </a:spcBef>
              <a:spcAft>
                <a:spcPts val="0"/>
              </a:spcAft>
              <a:buClr>
                <a:schemeClr val="lt1"/>
              </a:buClr>
              <a:buSzPts val="16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with content 3">
  <p:cSld name="Title with content 3">
    <p:spTree>
      <p:nvGrpSpPr>
        <p:cNvPr id="1"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18"/>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11" name="Google Shape;111;p18"/>
          <p:cNvSpPr txBox="1">
            <a:spLocks noGrp="1"/>
          </p:cNvSpPr>
          <p:nvPr>
            <p:ph type="body" idx="1"/>
          </p:nvPr>
        </p:nvSpPr>
        <p:spPr>
          <a:xfrm>
            <a:off x="439738" y="1681163"/>
            <a:ext cx="3578225" cy="4143375"/>
          </a:xfrm>
          <a:prstGeom prst="rect">
            <a:avLst/>
          </a:prstGeom>
          <a:solidFill>
            <a:schemeClr val="accent1"/>
          </a:solid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a:solidFill>
                  <a:schemeClr val="lt1"/>
                </a:solidFill>
              </a:defRPr>
            </a:lvl1pPr>
            <a:lvl2pPr marL="914400" lvl="1" indent="-355600" algn="l">
              <a:lnSpc>
                <a:spcPct val="90000"/>
              </a:lnSpc>
              <a:spcBef>
                <a:spcPts val="500"/>
              </a:spcBef>
              <a:spcAft>
                <a:spcPts val="0"/>
              </a:spcAft>
              <a:buClr>
                <a:schemeClr val="lt1"/>
              </a:buClr>
              <a:buSzPts val="2000"/>
              <a:buFont typeface="Avenir"/>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0200" algn="l">
              <a:lnSpc>
                <a:spcPct val="90000"/>
              </a:lnSpc>
              <a:spcBef>
                <a:spcPts val="500"/>
              </a:spcBef>
              <a:spcAft>
                <a:spcPts val="0"/>
              </a:spcAft>
              <a:buClr>
                <a:schemeClr val="lt1"/>
              </a:buClr>
              <a:buSzPts val="1600"/>
              <a:buChar char="•"/>
              <a:defRPr>
                <a:solidFill>
                  <a:schemeClr val="lt1"/>
                </a:solidFill>
              </a:defRPr>
            </a:lvl4pPr>
            <a:lvl5pPr marL="2286000" lvl="4" indent="-330200" algn="l">
              <a:lnSpc>
                <a:spcPct val="90000"/>
              </a:lnSpc>
              <a:spcBef>
                <a:spcPts val="500"/>
              </a:spcBef>
              <a:spcAft>
                <a:spcPts val="0"/>
              </a:spcAft>
              <a:buClr>
                <a:schemeClr val="lt1"/>
              </a:buClr>
              <a:buSzPts val="16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18"/>
          <p:cNvSpPr txBox="1">
            <a:spLocks noGrp="1"/>
          </p:cNvSpPr>
          <p:nvPr>
            <p:ph type="body" idx="2"/>
          </p:nvPr>
        </p:nvSpPr>
        <p:spPr>
          <a:xfrm>
            <a:off x="4327525" y="1681163"/>
            <a:ext cx="3576638" cy="4143375"/>
          </a:xfrm>
          <a:prstGeom prst="rect">
            <a:avLst/>
          </a:prstGeom>
          <a:solidFill>
            <a:schemeClr val="accent4"/>
          </a:solid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a:solidFill>
                  <a:schemeClr val="lt1"/>
                </a:solidFill>
              </a:defRPr>
            </a:lvl1pPr>
            <a:lvl2pPr marL="914400" lvl="1" indent="-355600" algn="l">
              <a:lnSpc>
                <a:spcPct val="90000"/>
              </a:lnSpc>
              <a:spcBef>
                <a:spcPts val="500"/>
              </a:spcBef>
              <a:spcAft>
                <a:spcPts val="0"/>
              </a:spcAft>
              <a:buClr>
                <a:schemeClr val="lt1"/>
              </a:buClr>
              <a:buSzPts val="2000"/>
              <a:buFont typeface="Avenir"/>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0200" algn="l">
              <a:lnSpc>
                <a:spcPct val="90000"/>
              </a:lnSpc>
              <a:spcBef>
                <a:spcPts val="500"/>
              </a:spcBef>
              <a:spcAft>
                <a:spcPts val="0"/>
              </a:spcAft>
              <a:buClr>
                <a:schemeClr val="lt1"/>
              </a:buClr>
              <a:buSzPts val="1600"/>
              <a:buChar char="•"/>
              <a:defRPr>
                <a:solidFill>
                  <a:schemeClr val="lt1"/>
                </a:solidFill>
              </a:defRPr>
            </a:lvl4pPr>
            <a:lvl5pPr marL="2286000" lvl="4" indent="-330200" algn="l">
              <a:lnSpc>
                <a:spcPct val="90000"/>
              </a:lnSpc>
              <a:spcBef>
                <a:spcPts val="500"/>
              </a:spcBef>
              <a:spcAft>
                <a:spcPts val="0"/>
              </a:spcAft>
              <a:buClr>
                <a:schemeClr val="lt1"/>
              </a:buClr>
              <a:buSzPts val="16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18"/>
          <p:cNvSpPr txBox="1">
            <a:spLocks noGrp="1"/>
          </p:cNvSpPr>
          <p:nvPr>
            <p:ph type="body" idx="3"/>
          </p:nvPr>
        </p:nvSpPr>
        <p:spPr>
          <a:xfrm>
            <a:off x="8212138" y="1681163"/>
            <a:ext cx="3575050" cy="4143375"/>
          </a:xfrm>
          <a:prstGeom prst="rect">
            <a:avLst/>
          </a:prstGeom>
          <a:solidFill>
            <a:srgbClr val="248A97"/>
          </a:solid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a:solidFill>
                  <a:schemeClr val="lt1"/>
                </a:solidFill>
              </a:defRPr>
            </a:lvl1pPr>
            <a:lvl2pPr marL="914400" lvl="1" indent="-355600" algn="l">
              <a:lnSpc>
                <a:spcPct val="90000"/>
              </a:lnSpc>
              <a:spcBef>
                <a:spcPts val="500"/>
              </a:spcBef>
              <a:spcAft>
                <a:spcPts val="0"/>
              </a:spcAft>
              <a:buClr>
                <a:schemeClr val="lt1"/>
              </a:buClr>
              <a:buSzPts val="2000"/>
              <a:buFont typeface="Avenir"/>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0200" algn="l">
              <a:lnSpc>
                <a:spcPct val="90000"/>
              </a:lnSpc>
              <a:spcBef>
                <a:spcPts val="500"/>
              </a:spcBef>
              <a:spcAft>
                <a:spcPts val="0"/>
              </a:spcAft>
              <a:buClr>
                <a:schemeClr val="lt1"/>
              </a:buClr>
              <a:buSzPts val="1600"/>
              <a:buChar char="•"/>
              <a:defRPr>
                <a:solidFill>
                  <a:schemeClr val="lt1"/>
                </a:solidFill>
              </a:defRPr>
            </a:lvl4pPr>
            <a:lvl5pPr marL="2286000" lvl="4" indent="-330200" algn="l">
              <a:lnSpc>
                <a:spcPct val="90000"/>
              </a:lnSpc>
              <a:spcBef>
                <a:spcPts val="500"/>
              </a:spcBef>
              <a:spcAft>
                <a:spcPts val="0"/>
              </a:spcAft>
              <a:buClr>
                <a:schemeClr val="lt1"/>
              </a:buClr>
              <a:buSzPts val="16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ext with picture (round)">
  <p:cSld name="Text with picture (round)">
    <p:spTree>
      <p:nvGrpSpPr>
        <p:cNvPr id="1" name="Shape 114"/>
        <p:cNvGrpSpPr/>
        <p:nvPr/>
      </p:nvGrpSpPr>
      <p:grpSpPr>
        <a:xfrm>
          <a:off x="0" y="0"/>
          <a:ext cx="0" cy="0"/>
          <a:chOff x="0" y="0"/>
          <a:chExt cx="0" cy="0"/>
        </a:xfrm>
      </p:grpSpPr>
      <p:sp>
        <p:nvSpPr>
          <p:cNvPr id="115" name="Google Shape;115;p19"/>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9"/>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17" name="Google Shape;117;p19"/>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a:spLocks noGrp="1"/>
          </p:cNvSpPr>
          <p:nvPr>
            <p:ph type="pic" idx="2"/>
          </p:nvPr>
        </p:nvSpPr>
        <p:spPr>
          <a:xfrm>
            <a:off x="6920089" y="1045804"/>
            <a:ext cx="5271912" cy="5274034"/>
          </a:xfrm>
          <a:prstGeom prst="rect">
            <a:avLst/>
          </a:prstGeom>
          <a:noFill/>
          <a:ln>
            <a:noFill/>
          </a:ln>
        </p:spPr>
      </p:sp>
      <p:sp>
        <p:nvSpPr>
          <p:cNvPr id="121" name="Google Shape;121;p19"/>
          <p:cNvSpPr txBox="1">
            <a:spLocks noGrp="1"/>
          </p:cNvSpPr>
          <p:nvPr>
            <p:ph type="body" idx="1"/>
          </p:nvPr>
        </p:nvSpPr>
        <p:spPr>
          <a:xfrm>
            <a:off x="409575" y="1389063"/>
            <a:ext cx="6227763" cy="466248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ext with picture (circles)">
  <p:cSld name="Text with picture (circles)">
    <p:spTree>
      <p:nvGrpSpPr>
        <p:cNvPr id="1" name="Shape 122"/>
        <p:cNvGrpSpPr/>
        <p:nvPr/>
      </p:nvGrpSpPr>
      <p:grpSpPr>
        <a:xfrm>
          <a:off x="0" y="0"/>
          <a:ext cx="0" cy="0"/>
          <a:chOff x="0" y="0"/>
          <a:chExt cx="0" cy="0"/>
        </a:xfrm>
      </p:grpSpPr>
      <p:sp>
        <p:nvSpPr>
          <p:cNvPr id="123" name="Google Shape;123;p20"/>
          <p:cNvSpPr txBox="1">
            <a:spLocks noGrp="1"/>
          </p:cNvSpPr>
          <p:nvPr>
            <p:ph type="title"/>
          </p:nvPr>
        </p:nvSpPr>
        <p:spPr>
          <a:xfrm>
            <a:off x="408791" y="177283"/>
            <a:ext cx="8668421"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4" name="Google Shape;124;p20"/>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25" name="Google Shape;125;p20"/>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a:spLocks noGrp="1"/>
          </p:cNvSpPr>
          <p:nvPr>
            <p:ph type="body" idx="1"/>
          </p:nvPr>
        </p:nvSpPr>
        <p:spPr>
          <a:xfrm>
            <a:off x="409575" y="1389063"/>
            <a:ext cx="4580089" cy="466248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9" name="Google Shape;129;p20"/>
          <p:cNvSpPr>
            <a:spLocks noGrp="1"/>
          </p:cNvSpPr>
          <p:nvPr>
            <p:ph type="pic" idx="2"/>
          </p:nvPr>
        </p:nvSpPr>
        <p:spPr>
          <a:xfrm>
            <a:off x="6164263" y="1320659"/>
            <a:ext cx="1543050" cy="1543191"/>
          </a:xfrm>
          <a:prstGeom prst="ellipse">
            <a:avLst/>
          </a:prstGeom>
          <a:noFill/>
          <a:ln>
            <a:noFill/>
          </a:ln>
        </p:spPr>
      </p:sp>
      <p:sp>
        <p:nvSpPr>
          <p:cNvPr id="130" name="Google Shape;130;p20"/>
          <p:cNvSpPr>
            <a:spLocks noGrp="1"/>
          </p:cNvSpPr>
          <p:nvPr>
            <p:ph type="pic" idx="3"/>
          </p:nvPr>
        </p:nvSpPr>
        <p:spPr>
          <a:xfrm>
            <a:off x="8918700" y="529330"/>
            <a:ext cx="2835150" cy="2834583"/>
          </a:xfrm>
          <a:prstGeom prst="ellipse">
            <a:avLst/>
          </a:prstGeom>
          <a:noFill/>
          <a:ln>
            <a:noFill/>
          </a:ln>
        </p:spPr>
      </p:sp>
      <p:sp>
        <p:nvSpPr>
          <p:cNvPr id="131" name="Google Shape;131;p20"/>
          <p:cNvSpPr>
            <a:spLocks noGrp="1"/>
          </p:cNvSpPr>
          <p:nvPr>
            <p:ph type="pic" idx="4"/>
          </p:nvPr>
        </p:nvSpPr>
        <p:spPr>
          <a:xfrm>
            <a:off x="7245351" y="2667000"/>
            <a:ext cx="1831861" cy="1833563"/>
          </a:xfrm>
          <a:prstGeom prst="ellipse">
            <a:avLst/>
          </a:prstGeom>
          <a:noFill/>
          <a:ln>
            <a:noFill/>
          </a:ln>
        </p:spPr>
      </p:sp>
      <p:sp>
        <p:nvSpPr>
          <p:cNvPr id="132" name="Google Shape;132;p20"/>
          <p:cNvSpPr>
            <a:spLocks noGrp="1"/>
          </p:cNvSpPr>
          <p:nvPr>
            <p:ph type="pic" idx="5"/>
          </p:nvPr>
        </p:nvSpPr>
        <p:spPr>
          <a:xfrm>
            <a:off x="5463822" y="4007983"/>
            <a:ext cx="2210192" cy="2210466"/>
          </a:xfrm>
          <a:prstGeom prst="ellipse">
            <a:avLst/>
          </a:prstGeom>
          <a:noFill/>
          <a:ln>
            <a:noFill/>
          </a:ln>
        </p:spPr>
      </p:sp>
      <p:sp>
        <p:nvSpPr>
          <p:cNvPr id="133" name="Google Shape;133;p20"/>
          <p:cNvSpPr>
            <a:spLocks noGrp="1"/>
          </p:cNvSpPr>
          <p:nvPr>
            <p:ph type="pic" idx="6"/>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ext with picture (stripe)">
  <p:cSld name="Text with picture (stripe)">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6" name="Google Shape;136;p21"/>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37" name="Google Shape;137;p21"/>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a:spLocks noGrp="1"/>
          </p:cNvSpPr>
          <p:nvPr>
            <p:ph type="body" idx="1"/>
          </p:nvPr>
        </p:nvSpPr>
        <p:spPr>
          <a:xfrm>
            <a:off x="409576" y="1389063"/>
            <a:ext cx="5212292" cy="466248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1" name="Google Shape;141;p21"/>
          <p:cNvSpPr>
            <a:spLocks noGrp="1"/>
          </p:cNvSpPr>
          <p:nvPr>
            <p:ph type="pic" idx="2"/>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23" name="Google Shape;23;p3"/>
          <p:cNvSpPr txBox="1">
            <a:spLocks noGrp="1"/>
          </p:cNvSpPr>
          <p:nvPr>
            <p:ph type="ctrTitle"/>
          </p:nvPr>
        </p:nvSpPr>
        <p:spPr>
          <a:xfrm>
            <a:off x="6023112" y="421517"/>
            <a:ext cx="5605671" cy="165576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3"/>
          <p:cNvSpPr txBox="1">
            <a:spLocks noGrp="1"/>
          </p:cNvSpPr>
          <p:nvPr>
            <p:ph type="subTitle" idx="1"/>
          </p:nvPr>
        </p:nvSpPr>
        <p:spPr>
          <a:xfrm>
            <a:off x="6023112" y="3602038"/>
            <a:ext cx="5605671"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_Text with picture (stripe)">
  <p:cSld name="1_Text with picture (stripe)">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408791" y="177283"/>
            <a:ext cx="8723920" cy="8016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4" name="Google Shape;144;p22"/>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5" name="Google Shape;145;p22"/>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a:spLocks noGrp="1"/>
          </p:cNvSpPr>
          <p:nvPr>
            <p:ph type="body" idx="1"/>
          </p:nvPr>
        </p:nvSpPr>
        <p:spPr>
          <a:xfrm>
            <a:off x="409576" y="1389063"/>
            <a:ext cx="5212292" cy="466248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9" name="Google Shape;149;p22"/>
          <p:cNvSpPr>
            <a:spLocks noGrp="1"/>
          </p:cNvSpPr>
          <p:nvPr>
            <p:ph type="pic" idx="2"/>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0"/>
        <p:cNvGrpSpPr/>
        <p:nvPr/>
      </p:nvGrpSpPr>
      <p:grpSpPr>
        <a:xfrm>
          <a:off x="0" y="0"/>
          <a:ext cx="0" cy="0"/>
          <a:chOff x="0" y="0"/>
          <a:chExt cx="0" cy="0"/>
        </a:xfrm>
      </p:grpSpPr>
      <p:sp>
        <p:nvSpPr>
          <p:cNvPr id="151" name="Google Shape;151;p23"/>
          <p:cNvSpPr>
            <a:spLocks noGrp="1"/>
          </p:cNvSpPr>
          <p:nvPr>
            <p:ph type="pic" idx="2"/>
          </p:nvPr>
        </p:nvSpPr>
        <p:spPr>
          <a:xfrm>
            <a:off x="6096000" y="1"/>
            <a:ext cx="6095999" cy="6324600"/>
          </a:xfrm>
          <a:prstGeom prst="rect">
            <a:avLst/>
          </a:prstGeom>
          <a:noFill/>
          <a:ln>
            <a:noFill/>
          </a:ln>
        </p:spPr>
      </p:sp>
      <p:sp>
        <p:nvSpPr>
          <p:cNvPr id="152" name="Google Shape;152;p23"/>
          <p:cNvSpPr txBox="1">
            <a:spLocks noGrp="1"/>
          </p:cNvSpPr>
          <p:nvPr>
            <p:ph type="title"/>
          </p:nvPr>
        </p:nvSpPr>
        <p:spPr>
          <a:xfrm>
            <a:off x="361950" y="352977"/>
            <a:ext cx="5448300" cy="1418889"/>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3" name="Google Shape;153;p23"/>
          <p:cNvSpPr txBox="1">
            <a:spLocks noGrp="1"/>
          </p:cNvSpPr>
          <p:nvPr>
            <p:ph type="body" idx="1"/>
          </p:nvPr>
        </p:nvSpPr>
        <p:spPr>
          <a:xfrm>
            <a:off x="361950" y="2043953"/>
            <a:ext cx="5448300" cy="382503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Font typeface="Avenir"/>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54" name="Google Shape;154;p23"/>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5" name="Google Shape;155;p23"/>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60" name="Google Shape;160;p24"/>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1400">
                <a:solidFill>
                  <a:schemeClr val="lt1"/>
                </a:solidFill>
                <a:latin typeface="Avenir"/>
                <a:ea typeface="Avenir"/>
                <a:cs typeface="Avenir"/>
                <a:sym typeface="Avenir"/>
              </a:defRPr>
            </a:lvl1pPr>
            <a:lvl2pPr marL="0" lvl="1" indent="0" algn="ctr">
              <a:spcBef>
                <a:spcPts val="0"/>
              </a:spcBef>
              <a:buNone/>
              <a:defRPr sz="1400">
                <a:solidFill>
                  <a:schemeClr val="lt1"/>
                </a:solidFill>
                <a:latin typeface="Avenir"/>
                <a:ea typeface="Avenir"/>
                <a:cs typeface="Avenir"/>
                <a:sym typeface="Avenir"/>
              </a:defRPr>
            </a:lvl2pPr>
            <a:lvl3pPr marL="0" lvl="2" indent="0" algn="ctr">
              <a:spcBef>
                <a:spcPts val="0"/>
              </a:spcBef>
              <a:buNone/>
              <a:defRPr sz="1400">
                <a:solidFill>
                  <a:schemeClr val="lt1"/>
                </a:solidFill>
                <a:latin typeface="Avenir"/>
                <a:ea typeface="Avenir"/>
                <a:cs typeface="Avenir"/>
                <a:sym typeface="Avenir"/>
              </a:defRPr>
            </a:lvl3pPr>
            <a:lvl4pPr marL="0" lvl="3" indent="0" algn="ctr">
              <a:spcBef>
                <a:spcPts val="0"/>
              </a:spcBef>
              <a:buNone/>
              <a:defRPr sz="1400">
                <a:solidFill>
                  <a:schemeClr val="lt1"/>
                </a:solidFill>
                <a:latin typeface="Avenir"/>
                <a:ea typeface="Avenir"/>
                <a:cs typeface="Avenir"/>
                <a:sym typeface="Avenir"/>
              </a:defRPr>
            </a:lvl4pPr>
            <a:lvl5pPr marL="0" lvl="4" indent="0" algn="ctr">
              <a:spcBef>
                <a:spcPts val="0"/>
              </a:spcBef>
              <a:buNone/>
              <a:defRPr sz="1400">
                <a:solidFill>
                  <a:schemeClr val="lt1"/>
                </a:solidFill>
                <a:latin typeface="Avenir"/>
                <a:ea typeface="Avenir"/>
                <a:cs typeface="Avenir"/>
                <a:sym typeface="Avenir"/>
              </a:defRPr>
            </a:lvl5pPr>
            <a:lvl6pPr marL="0" lvl="5" indent="0" algn="ctr">
              <a:spcBef>
                <a:spcPts val="0"/>
              </a:spcBef>
              <a:buNone/>
              <a:defRPr sz="1400">
                <a:solidFill>
                  <a:schemeClr val="lt1"/>
                </a:solidFill>
                <a:latin typeface="Avenir"/>
                <a:ea typeface="Avenir"/>
                <a:cs typeface="Avenir"/>
                <a:sym typeface="Avenir"/>
              </a:defRPr>
            </a:lvl6pPr>
            <a:lvl7pPr marL="0" lvl="6" indent="0" algn="ctr">
              <a:spcBef>
                <a:spcPts val="0"/>
              </a:spcBef>
              <a:buNone/>
              <a:defRPr sz="1400">
                <a:solidFill>
                  <a:schemeClr val="lt1"/>
                </a:solidFill>
                <a:latin typeface="Avenir"/>
                <a:ea typeface="Avenir"/>
                <a:cs typeface="Avenir"/>
                <a:sym typeface="Avenir"/>
              </a:defRPr>
            </a:lvl7pPr>
            <a:lvl8pPr marL="0" lvl="7" indent="0" algn="ctr">
              <a:spcBef>
                <a:spcPts val="0"/>
              </a:spcBef>
              <a:buNone/>
              <a:defRPr sz="1400">
                <a:solidFill>
                  <a:schemeClr val="lt1"/>
                </a:solidFill>
                <a:latin typeface="Avenir"/>
                <a:ea typeface="Avenir"/>
                <a:cs typeface="Avenir"/>
                <a:sym typeface="Avenir"/>
              </a:defRPr>
            </a:lvl8pPr>
            <a:lvl9pPr marL="0" lvl="8" indent="0" algn="ctr">
              <a:spcBef>
                <a:spcPts val="0"/>
              </a:spcBef>
              <a:buNone/>
              <a:defRPr sz="1400">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pic>
        <p:nvPicPr>
          <p:cNvPr id="28" name="Google Shape;28;p4"/>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5"/>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2" name="Google Shape;42;p6"/>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46" name="Google Shape;46;p7"/>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1"/>
        <p:cNvGrpSpPr/>
        <p:nvPr/>
      </p:nvGrpSpPr>
      <p:grpSpPr>
        <a:xfrm>
          <a:off x="0" y="0"/>
          <a:ext cx="0" cy="0"/>
          <a:chOff x="0" y="0"/>
          <a:chExt cx="0" cy="0"/>
        </a:xfrm>
      </p:grpSpPr>
      <p:sp>
        <p:nvSpPr>
          <p:cNvPr id="52" name="Google Shape;52;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4" name="Google Shape;54;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55" name="Google Shape;55;p9"/>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61" name="Google Shape;61;p10"/>
          <p:cNvPicPr preferRelativeResize="0"/>
          <p:nvPr/>
        </p:nvPicPr>
        <p:blipFill rotWithShape="1">
          <a:blip r:embed="rId2">
            <a:alphaModFix/>
          </a:blip>
          <a:srcRect/>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408791" y="177283"/>
            <a:ext cx="11317044" cy="8016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000"/>
              <a:buFont typeface="Avenir"/>
              <a:buNone/>
              <a:defRPr sz="4000" b="1" i="0" u="none" strike="noStrike" cap="non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Google Shape;75;p13"/>
          <p:cNvSpPr txBox="1">
            <a:spLocks noGrp="1"/>
          </p:cNvSpPr>
          <p:nvPr>
            <p:ph type="body" idx="1"/>
          </p:nvPr>
        </p:nvSpPr>
        <p:spPr>
          <a:xfrm>
            <a:off x="408791" y="1194099"/>
            <a:ext cx="11317044" cy="4982864"/>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Avenir"/>
                <a:ea typeface="Avenir"/>
                <a:cs typeface="Avenir"/>
                <a:sym typeface="Avenir"/>
              </a:defRPr>
            </a:lvl1pPr>
            <a:lvl2pPr marL="914400" marR="0" lvl="1" indent="-355600" algn="l" rtl="0">
              <a:lnSpc>
                <a:spcPct val="90000"/>
              </a:lnSpc>
              <a:spcBef>
                <a:spcPts val="500"/>
              </a:spcBef>
              <a:spcAft>
                <a:spcPts val="0"/>
              </a:spcAft>
              <a:buClr>
                <a:schemeClr val="dk1"/>
              </a:buClr>
              <a:buSzPts val="2000"/>
              <a:buFont typeface="Avenir"/>
              <a:buChar char="◦"/>
              <a:defRPr sz="2000" b="0" i="0" u="none" strike="noStrike" cap="none">
                <a:solidFill>
                  <a:schemeClr val="dk1"/>
                </a:solidFill>
                <a:latin typeface="Avenir"/>
                <a:ea typeface="Avenir"/>
                <a:cs typeface="Avenir"/>
                <a:sym typeface="Avenir"/>
              </a:defRPr>
            </a:lvl2pPr>
            <a:lvl3pPr marL="1371600" marR="0" lvl="2" indent="-342900" algn="l" rtl="0">
              <a:lnSpc>
                <a:spcPct val="90000"/>
              </a:lnSpc>
              <a:spcBef>
                <a:spcPts val="500"/>
              </a:spcBef>
              <a:spcAft>
                <a:spcPts val="0"/>
              </a:spcAft>
              <a:buClr>
                <a:schemeClr val="dk1"/>
              </a:buClr>
              <a:buSzPts val="1800"/>
              <a:buFont typeface="Noto Sans Symbols"/>
              <a:buChar char="▪"/>
              <a:defRPr sz="1800" b="0" i="0" u="none" strike="noStrike" cap="none">
                <a:solidFill>
                  <a:schemeClr val="dk1"/>
                </a:solidFill>
                <a:latin typeface="Avenir"/>
                <a:ea typeface="Avenir"/>
                <a:cs typeface="Avenir"/>
                <a:sym typeface="Avenir"/>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venir"/>
                <a:ea typeface="Avenir"/>
                <a:cs typeface="Avenir"/>
                <a:sym typeface="Avenir"/>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9pPr>
          </a:lstStyle>
          <a:p>
            <a:endParaRPr/>
          </a:p>
        </p:txBody>
      </p:sp>
      <p:sp>
        <p:nvSpPr>
          <p:cNvPr id="76" name="Google Shape;76;p13"/>
          <p:cNvSpPr txBox="1">
            <a:spLocks noGrp="1"/>
          </p:cNvSpPr>
          <p:nvPr>
            <p:ph type="sldNum" idx="12"/>
          </p:nvPr>
        </p:nvSpPr>
        <p:spPr>
          <a:xfrm>
            <a:off x="4724400" y="6403005"/>
            <a:ext cx="2743200" cy="365125"/>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400" b="0" i="0" u="none" strike="noStrike" cap="none">
                <a:solidFill>
                  <a:schemeClr val="lt1"/>
                </a:solidFill>
                <a:latin typeface="Avenir"/>
                <a:ea typeface="Avenir"/>
                <a:cs typeface="Avenir"/>
                <a:sym typeface="Avenir"/>
              </a:defRPr>
            </a:lvl1pPr>
            <a:lvl2pPr marL="0" marR="0" lvl="1" indent="0" algn="ctr" rtl="0">
              <a:spcBef>
                <a:spcPts val="0"/>
              </a:spcBef>
              <a:buNone/>
              <a:defRPr sz="1400" b="0" i="0" u="none" strike="noStrike" cap="none">
                <a:solidFill>
                  <a:schemeClr val="lt1"/>
                </a:solidFill>
                <a:latin typeface="Avenir"/>
                <a:ea typeface="Avenir"/>
                <a:cs typeface="Avenir"/>
                <a:sym typeface="Avenir"/>
              </a:defRPr>
            </a:lvl2pPr>
            <a:lvl3pPr marL="0" marR="0" lvl="2" indent="0" algn="ctr" rtl="0">
              <a:spcBef>
                <a:spcPts val="0"/>
              </a:spcBef>
              <a:buNone/>
              <a:defRPr sz="1400" b="0" i="0" u="none" strike="noStrike" cap="none">
                <a:solidFill>
                  <a:schemeClr val="lt1"/>
                </a:solidFill>
                <a:latin typeface="Avenir"/>
                <a:ea typeface="Avenir"/>
                <a:cs typeface="Avenir"/>
                <a:sym typeface="Avenir"/>
              </a:defRPr>
            </a:lvl3pPr>
            <a:lvl4pPr marL="0" marR="0" lvl="3" indent="0" algn="ctr" rtl="0">
              <a:spcBef>
                <a:spcPts val="0"/>
              </a:spcBef>
              <a:buNone/>
              <a:defRPr sz="1400" b="0" i="0" u="none" strike="noStrike" cap="none">
                <a:solidFill>
                  <a:schemeClr val="lt1"/>
                </a:solidFill>
                <a:latin typeface="Avenir"/>
                <a:ea typeface="Avenir"/>
                <a:cs typeface="Avenir"/>
                <a:sym typeface="Avenir"/>
              </a:defRPr>
            </a:lvl4pPr>
            <a:lvl5pPr marL="0" marR="0" lvl="4" indent="0" algn="ctr" rtl="0">
              <a:spcBef>
                <a:spcPts val="0"/>
              </a:spcBef>
              <a:buNone/>
              <a:defRPr sz="1400" b="0" i="0" u="none" strike="noStrike" cap="none">
                <a:solidFill>
                  <a:schemeClr val="lt1"/>
                </a:solidFill>
                <a:latin typeface="Avenir"/>
                <a:ea typeface="Avenir"/>
                <a:cs typeface="Avenir"/>
                <a:sym typeface="Avenir"/>
              </a:defRPr>
            </a:lvl5pPr>
            <a:lvl6pPr marL="0" marR="0" lvl="5" indent="0" algn="ctr" rtl="0">
              <a:spcBef>
                <a:spcPts val="0"/>
              </a:spcBef>
              <a:buNone/>
              <a:defRPr sz="1400" b="0" i="0" u="none" strike="noStrike" cap="none">
                <a:solidFill>
                  <a:schemeClr val="lt1"/>
                </a:solidFill>
                <a:latin typeface="Avenir"/>
                <a:ea typeface="Avenir"/>
                <a:cs typeface="Avenir"/>
                <a:sym typeface="Avenir"/>
              </a:defRPr>
            </a:lvl6pPr>
            <a:lvl7pPr marL="0" marR="0" lvl="6" indent="0" algn="ctr" rtl="0">
              <a:spcBef>
                <a:spcPts val="0"/>
              </a:spcBef>
              <a:buNone/>
              <a:defRPr sz="1400" b="0" i="0" u="none" strike="noStrike" cap="none">
                <a:solidFill>
                  <a:schemeClr val="lt1"/>
                </a:solidFill>
                <a:latin typeface="Avenir"/>
                <a:ea typeface="Avenir"/>
                <a:cs typeface="Avenir"/>
                <a:sym typeface="Avenir"/>
              </a:defRPr>
            </a:lvl7pPr>
            <a:lvl8pPr marL="0" marR="0" lvl="7" indent="0" algn="ctr" rtl="0">
              <a:spcBef>
                <a:spcPts val="0"/>
              </a:spcBef>
              <a:buNone/>
              <a:defRPr sz="1400" b="0" i="0" u="none" strike="noStrike" cap="none">
                <a:solidFill>
                  <a:schemeClr val="lt1"/>
                </a:solidFill>
                <a:latin typeface="Avenir"/>
                <a:ea typeface="Avenir"/>
                <a:cs typeface="Avenir"/>
                <a:sym typeface="Avenir"/>
              </a:defRPr>
            </a:lvl8pPr>
            <a:lvl9pPr marL="0" marR="0" lvl="8" indent="0" algn="ctr" rtl="0">
              <a:spcBef>
                <a:spcPts val="0"/>
              </a:spcBef>
              <a:buNone/>
              <a:defRPr sz="1400" b="0" i="0" u="none" strike="noStrike" cap="none">
                <a:solidFill>
                  <a:schemeClr val="lt1"/>
                </a:solidFill>
                <a:latin typeface="Avenir"/>
                <a:ea typeface="Avenir"/>
                <a:cs typeface="Avenir"/>
                <a:sym typeface="Avenir"/>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osti.gov/biblio/3018938"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hyperlink" Target="https://pubs-acs-org.ezproxy.library.wisc.edu/doi/10.1021/acs.jpcb.5c0623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5"/>
          <p:cNvSpPr txBox="1"/>
          <p:nvPr/>
        </p:nvSpPr>
        <p:spPr>
          <a:xfrm>
            <a:off x="2426500" y="110925"/>
            <a:ext cx="8777700" cy="12003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None/>
            </a:pPr>
            <a:r>
              <a:rPr lang="en-US" sz="3600" b="1">
                <a:solidFill>
                  <a:schemeClr val="accent1"/>
                </a:solidFill>
                <a:latin typeface="Times New Roman"/>
                <a:ea typeface="Times New Roman"/>
                <a:cs typeface="Times New Roman"/>
                <a:sym typeface="Times New Roman"/>
              </a:rPr>
              <a:t>Modeling </a:t>
            </a:r>
            <a:r>
              <a:rPr lang="en-US" sz="3600" b="1" i="1">
                <a:solidFill>
                  <a:schemeClr val="accent1"/>
                </a:solidFill>
                <a:latin typeface="Times New Roman"/>
                <a:ea typeface="Times New Roman"/>
                <a:cs typeface="Times New Roman"/>
                <a:sym typeface="Times New Roman"/>
              </a:rPr>
              <a:t>Zymomonas Mobilis</a:t>
            </a:r>
            <a:r>
              <a:rPr lang="en-US" sz="3600" b="1">
                <a:solidFill>
                  <a:schemeClr val="accent1"/>
                </a:solidFill>
                <a:latin typeface="Times New Roman"/>
                <a:ea typeface="Times New Roman"/>
                <a:cs typeface="Times New Roman"/>
                <a:sym typeface="Times New Roman"/>
              </a:rPr>
              <a:t> membrane interactions with lignocellulosic inhibitors</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381650"/>
            <a:ext cx="8091000" cy="1280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dirty="0">
                <a:solidFill>
                  <a:schemeClr val="accent1"/>
                </a:solidFill>
                <a:latin typeface="Times New Roman"/>
                <a:ea typeface="Times New Roman"/>
                <a:cs typeface="Times New Roman"/>
                <a:sym typeface="Times New Roman"/>
              </a:rPr>
              <a:t>Background/Objective</a:t>
            </a:r>
            <a:endParaRPr dirty="0">
              <a:solidFill>
                <a:schemeClr val="accent1"/>
              </a:solidFill>
            </a:endParaRPr>
          </a:p>
          <a:p>
            <a:pPr marL="285750" marR="0" lvl="0" indent="-247650" algn="l" rtl="0">
              <a:spcBef>
                <a:spcPts val="0"/>
              </a:spcBef>
              <a:spcAft>
                <a:spcPts val="0"/>
              </a:spcAft>
              <a:buClr>
                <a:srgbClr val="1A8109"/>
              </a:buClr>
              <a:buSzPts val="1200"/>
              <a:buFont typeface="Arial"/>
              <a:buChar char="•"/>
            </a:pPr>
            <a:r>
              <a:rPr lang="en-US" sz="1200" dirty="0">
                <a:latin typeface="Times New Roman"/>
                <a:ea typeface="Times New Roman"/>
                <a:cs typeface="Times New Roman"/>
                <a:sym typeface="Times New Roman"/>
              </a:rPr>
              <a:t>Bioenergy crops can be deconstructed using physical or chemical processes into small molecules for biological conversion to biofuels and products. </a:t>
            </a:r>
            <a:r>
              <a:rPr lang="en-US" sz="1200" i="1">
                <a:latin typeface="Times New Roman"/>
                <a:ea typeface="Times New Roman"/>
                <a:cs typeface="Times New Roman"/>
                <a:sym typeface="Times New Roman"/>
              </a:rPr>
              <a:t>Zymomonas Mobilis </a:t>
            </a:r>
            <a:r>
              <a:rPr lang="en-US" sz="1200">
                <a:latin typeface="Times New Roman"/>
                <a:ea typeface="Times New Roman"/>
                <a:cs typeface="Times New Roman"/>
                <a:sym typeface="Times New Roman"/>
              </a:rPr>
              <a:t>is one such microbial chassis that is resistant to ethanol stress but may be inhibited by the organic acids, aldehydes, alcohols, ketones, and amides present in processed biomass. </a:t>
            </a:r>
            <a:r>
              <a:rPr lang="en-US" sz="1200" dirty="0">
                <a:latin typeface="Times New Roman"/>
                <a:ea typeface="Times New Roman"/>
                <a:cs typeface="Times New Roman"/>
                <a:sym typeface="Times New Roman"/>
              </a:rPr>
              <a:t>One hypothesis is that these molecules interact with or disrupt the bacterial membrane, triggering stress response and hindering growth, but the exact mechanism remains unclear, hindering directed bioengineering efforts.</a:t>
            </a:r>
            <a:endParaRPr sz="1200" dirty="0"/>
          </a:p>
        </p:txBody>
      </p:sp>
      <p:sp>
        <p:nvSpPr>
          <p:cNvPr id="169" name="Google Shape;169;p25"/>
          <p:cNvSpPr/>
          <p:nvPr/>
        </p:nvSpPr>
        <p:spPr>
          <a:xfrm>
            <a:off x="405800" y="2661750"/>
            <a:ext cx="8172000" cy="1138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accent1"/>
                </a:solidFill>
                <a:latin typeface="Times New Roman"/>
                <a:ea typeface="Times New Roman"/>
                <a:cs typeface="Times New Roman"/>
                <a:sym typeface="Times New Roman"/>
              </a:rPr>
              <a:t>Approach</a:t>
            </a:r>
            <a:endParaRPr>
              <a:solidFill>
                <a:schemeClr val="accent1"/>
              </a:solidFill>
            </a:endParaRPr>
          </a:p>
          <a:p>
            <a:pPr marL="285750" marR="0" lvl="0" indent="-247650" algn="l" rtl="0">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All-atom molecular dynamics simulations were used to investigate the interactions of </a:t>
            </a:r>
            <a:r>
              <a:rPr lang="en-US" sz="1200" i="1">
                <a:latin typeface="Times New Roman"/>
                <a:ea typeface="Times New Roman"/>
                <a:cs typeface="Times New Roman"/>
                <a:sym typeface="Times New Roman"/>
              </a:rPr>
              <a:t>Z. Mobilis</a:t>
            </a:r>
            <a:r>
              <a:rPr lang="en-US" sz="1200">
                <a:latin typeface="Times New Roman"/>
                <a:ea typeface="Times New Roman"/>
                <a:cs typeface="Times New Roman"/>
                <a:sym typeface="Times New Roman"/>
              </a:rPr>
              <a:t> membrane models with key inhibitors, including ethanol, furfural, HMF, and acetic acid. Simulations were conducted across a range of inhibitor concentrations analyzing membrane properties such as area per lipid, membrane thickness, lipid order parameter, lateral diffusion coefficient, and permeability coefficient. </a:t>
            </a:r>
            <a:endParaRPr sz="1200"/>
          </a:p>
        </p:txBody>
      </p:sp>
      <p:sp>
        <p:nvSpPr>
          <p:cNvPr id="170" name="Google Shape;170;p25"/>
          <p:cNvSpPr/>
          <p:nvPr/>
        </p:nvSpPr>
        <p:spPr>
          <a:xfrm>
            <a:off x="439150" y="3799975"/>
            <a:ext cx="8260500" cy="1138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marL="285750" marR="0" lvl="0" indent="-247650" algn="l" rtl="0">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Generally membranes become thinner, with a higher area per lipid and lower order parameter as small molecule concentration increases. Trends were stronger for more hydrophobic molecules like isobutanol, propanol, and propanoic acid, which showed greater membrane perturbation as concentrations increased compared to other molecules. Hopanoids stabilize and order the membrane to maintain structure for smaller molecules but appear insufficient for larger hydrophobic molecules like isobutanol. </a:t>
            </a:r>
            <a:endParaRPr sz="1200"/>
          </a:p>
        </p:txBody>
      </p:sp>
      <p:sp>
        <p:nvSpPr>
          <p:cNvPr id="171" name="Google Shape;171;p25"/>
          <p:cNvSpPr txBox="1"/>
          <p:nvPr/>
        </p:nvSpPr>
        <p:spPr>
          <a:xfrm>
            <a:off x="439150" y="4938175"/>
            <a:ext cx="11297700" cy="923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accent1"/>
                </a:solidFill>
                <a:latin typeface="Times New Roman"/>
                <a:ea typeface="Times New Roman"/>
                <a:cs typeface="Times New Roman"/>
                <a:sym typeface="Times New Roman"/>
              </a:rPr>
              <a:t>Significance/Impacts</a:t>
            </a:r>
            <a:endParaRPr>
              <a:solidFill>
                <a:schemeClr val="accent1"/>
              </a:solidFill>
            </a:endParaRPr>
          </a:p>
          <a:p>
            <a:pPr marL="285750" marR="0" lvl="0" indent="-247650" algn="l" rtl="0">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Findings provide a mechanistic understanding of how small molecules in biomass degradation streams interact with the </a:t>
            </a:r>
            <a:r>
              <a:rPr lang="en-US" sz="1200" i="1">
                <a:latin typeface="Times New Roman"/>
                <a:ea typeface="Times New Roman"/>
                <a:cs typeface="Times New Roman"/>
                <a:sym typeface="Times New Roman"/>
              </a:rPr>
              <a:t>Z. mobilis</a:t>
            </a:r>
            <a:r>
              <a:rPr lang="en-US" sz="1200">
                <a:latin typeface="Times New Roman"/>
                <a:ea typeface="Times New Roman"/>
                <a:cs typeface="Times New Roman"/>
                <a:sym typeface="Times New Roman"/>
              </a:rPr>
              <a:t> membrane, offering valuable insights for future strain engineering efforts to optimize biofuel and bioproduct synthesis from biomass. Modifying membrane composition could improve microbial survival and therefore industrial biorefinery yields.</a:t>
            </a:r>
            <a:endParaRPr sz="1200"/>
          </a:p>
        </p:txBody>
      </p:sp>
      <p:sp>
        <p:nvSpPr>
          <p:cNvPr id="172" name="Google Shape;172;p25"/>
          <p:cNvSpPr txBox="1"/>
          <p:nvPr/>
        </p:nvSpPr>
        <p:spPr>
          <a:xfrm>
            <a:off x="439150" y="5861575"/>
            <a:ext cx="11347200" cy="400200"/>
          </a:xfrm>
          <a:prstGeom prst="rect">
            <a:avLst/>
          </a:prstGeom>
          <a:solidFill>
            <a:srgbClr val="FFFFFF"/>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a:latin typeface="Times New Roman"/>
                <a:ea typeface="Times New Roman"/>
                <a:cs typeface="Times New Roman"/>
                <a:sym typeface="Times New Roman"/>
              </a:rPr>
              <a:t>Singh, N. K., &amp; Vermaas, J. V. </a:t>
            </a:r>
            <a:r>
              <a:rPr lang="en-US" sz="1000" u="sng">
                <a:solidFill>
                  <a:schemeClr val="hlink"/>
                </a:solidFill>
                <a:latin typeface="Times New Roman"/>
                <a:ea typeface="Times New Roman"/>
                <a:cs typeface="Times New Roman"/>
                <a:sym typeface="Times New Roman"/>
                <a:hlinkClick r:id="rId3"/>
              </a:rPr>
              <a:t>Quantifying Membrane Structure and Dynamics during Bioproduct Production in </a:t>
            </a:r>
            <a:r>
              <a:rPr lang="en-US" sz="1000" i="1" u="sng">
                <a:solidFill>
                  <a:schemeClr val="hlink"/>
                </a:solidFill>
                <a:latin typeface="Times New Roman"/>
                <a:ea typeface="Times New Roman"/>
                <a:cs typeface="Times New Roman"/>
                <a:sym typeface="Times New Roman"/>
                <a:hlinkClick r:id="rId3"/>
              </a:rPr>
              <a:t>Zymomonas mobilis</a:t>
            </a:r>
            <a:r>
              <a:rPr lang="en-US" sz="1000" u="sng">
                <a:solidFill>
                  <a:schemeClr val="hlink"/>
                </a:solidFill>
                <a:latin typeface="Times New Roman"/>
                <a:ea typeface="Times New Roman"/>
                <a:cs typeface="Times New Roman"/>
                <a:sym typeface="Times New Roman"/>
                <a:hlinkClick r:id="rId3"/>
              </a:rPr>
              <a:t> by Molecular Simulation</a:t>
            </a:r>
            <a:r>
              <a:rPr lang="en-US" sz="1000">
                <a:latin typeface="Times New Roman"/>
                <a:ea typeface="Times New Roman"/>
                <a:cs typeface="Times New Roman"/>
                <a:sym typeface="Times New Roman"/>
              </a:rPr>
              <a:t>. The Journal of Physical Chemistry B. (2026). [DOI:</a:t>
            </a:r>
            <a:r>
              <a:rPr lang="en-US" sz="1000" u="sng">
                <a:solidFill>
                  <a:schemeClr val="hlink"/>
                </a:solidFill>
                <a:latin typeface="Times New Roman"/>
                <a:ea typeface="Times New Roman"/>
                <a:cs typeface="Times New Roman"/>
                <a:sym typeface="Times New Roman"/>
                <a:hlinkClick r:id="rId4"/>
              </a:rPr>
              <a:t>10.1021/acs.jpcb.5c06231</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id="173" name="Google Shape;173;p25" descr="Great Lakes Bioenergy Research Center logo with blue circles, an orange star, and a green leaf"/>
          <p:cNvPicPr preferRelativeResize="0"/>
          <p:nvPr/>
        </p:nvPicPr>
        <p:blipFill rotWithShape="1">
          <a:blip r:embed="rId5">
            <a:alphaModFix/>
          </a:blip>
          <a:srcRect t="7918" b="7927"/>
          <a:stretch/>
        </p:blipFill>
        <p:spPr>
          <a:xfrm>
            <a:off x="405789" y="187053"/>
            <a:ext cx="2087890" cy="923330"/>
          </a:xfrm>
          <a:prstGeom prst="rect">
            <a:avLst/>
          </a:prstGeom>
          <a:noFill/>
          <a:ln>
            <a:noFill/>
          </a:ln>
        </p:spPr>
      </p:pic>
      <p:sp>
        <p:nvSpPr>
          <p:cNvPr id="174" name="Google Shape;174;p25"/>
          <p:cNvSpPr txBox="1"/>
          <p:nvPr/>
        </p:nvSpPr>
        <p:spPr>
          <a:xfrm>
            <a:off x="9048750" y="4728650"/>
            <a:ext cx="2737500" cy="40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900">
                <a:solidFill>
                  <a:schemeClr val="dk1"/>
                </a:solidFill>
                <a:latin typeface="Times New Roman"/>
                <a:ea typeface="Times New Roman"/>
                <a:cs typeface="Times New Roman"/>
                <a:sym typeface="Times New Roman"/>
              </a:rPr>
              <a:t>Visualization of </a:t>
            </a:r>
            <a:r>
              <a:rPr lang="en-US" sz="900" i="1">
                <a:solidFill>
                  <a:schemeClr val="dk1"/>
                </a:solidFill>
                <a:latin typeface="Times New Roman"/>
                <a:ea typeface="Times New Roman"/>
                <a:cs typeface="Times New Roman"/>
                <a:sym typeface="Times New Roman"/>
              </a:rPr>
              <a:t>Z. mobilis</a:t>
            </a:r>
            <a:r>
              <a:rPr lang="en-US" sz="900">
                <a:solidFill>
                  <a:schemeClr val="dk1"/>
                </a:solidFill>
                <a:latin typeface="Times New Roman"/>
                <a:ea typeface="Times New Roman"/>
                <a:cs typeface="Times New Roman"/>
                <a:sym typeface="Times New Roman"/>
              </a:rPr>
              <a:t> membrane with lignocellulosic inhibitors</a:t>
            </a:r>
            <a:endParaRPr sz="900">
              <a:solidFill>
                <a:schemeClr val="dk1"/>
              </a:solidFill>
              <a:latin typeface="Times New Roman"/>
              <a:ea typeface="Times New Roman"/>
              <a:cs typeface="Times New Roman"/>
              <a:sym typeface="Times New Roman"/>
            </a:endParaRPr>
          </a:p>
        </p:txBody>
      </p:sp>
      <p:pic>
        <p:nvPicPr>
          <p:cNvPr id="175" name="Google Shape;175;p25" descr="Molecular dynamics simulation snapshot of a Z. mobilis lipid bilayer membrane (orange/gray lipid tails, magenta phosphate headgroups, blue water layers) surrounded by lignocellulosic inhibitors including acetic acid, methanol, ethanol, acetaldehyde, acetone, furfural, and hydroxymethylfurfural derivatives." title="images_large_jp5c06231_0010.jpeg"/>
          <p:cNvPicPr preferRelativeResize="0"/>
          <p:nvPr/>
        </p:nvPicPr>
        <p:blipFill>
          <a:blip r:embed="rId6">
            <a:alphaModFix/>
          </a:blip>
          <a:stretch>
            <a:fillRect/>
          </a:stretch>
        </p:blipFill>
        <p:spPr>
          <a:xfrm>
            <a:off x="8991300" y="1381650"/>
            <a:ext cx="2795051" cy="32765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350</Words>
  <Application>Microsoft Macintosh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Avenir</vt:lpstr>
      <vt:lpstr>Calibri</vt:lpstr>
      <vt:lpstr>Times New Roman</vt:lpstr>
      <vt:lpstr>Office Theme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Chris Hubbuch</cp:lastModifiedBy>
  <cp:revision>1</cp:revision>
  <dcterms:modified xsi:type="dcterms:W3CDTF">2026-04-24T20:13:04Z</dcterms:modified>
</cp:coreProperties>
</file>