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fc7bf85496_2_9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2fc7bf85496_2_9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 Id="rId3" Type="http://schemas.openxmlformats.org/officeDocument/2006/relationships/image" Target="../media/image1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US" sz="1800" u="none" cap="none" strike="noStrik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1" name="Google Shape;71;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7" name="Shape 77"/>
        <p:cNvGrpSpPr/>
        <p:nvPr/>
      </p:nvGrpSpPr>
      <p:grpSpPr>
        <a:xfrm>
          <a:off x="0" y="0"/>
          <a:ext cx="0" cy="0"/>
          <a:chOff x="0" y="0"/>
          <a:chExt cx="0" cy="0"/>
        </a:xfrm>
      </p:grpSpPr>
      <p:sp>
        <p:nvSpPr>
          <p:cNvPr id="78" name="Google Shape;78;p14"/>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4"/>
          <p:cNvSpPr txBox="1"/>
          <p:nvPr/>
        </p:nvSpPr>
        <p:spPr>
          <a:xfrm>
            <a:off x="8417169" y="6398798"/>
            <a:ext cx="3774831"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chemeClr val="lt1"/>
                </a:solidFill>
                <a:latin typeface="Avenir"/>
                <a:ea typeface="Avenir"/>
                <a:cs typeface="Avenir"/>
                <a:sym typeface="Avenir"/>
              </a:rPr>
              <a:t>Biological and Environmental Research</a:t>
            </a:r>
            <a:endParaRPr/>
          </a:p>
        </p:txBody>
      </p:sp>
      <p:pic>
        <p:nvPicPr>
          <p:cNvPr id="80" name="Google Shape;80;p14"/>
          <p:cNvPicPr preferRelativeResize="0"/>
          <p:nvPr/>
        </p:nvPicPr>
        <p:blipFill>
          <a:blip r:embed="rId2">
            <a:alphaModFix/>
          </a:blip>
          <a:stretch>
            <a:fillRect/>
          </a:stretch>
        </p:blipFill>
        <p:spPr>
          <a:xfrm>
            <a:off x="0" y="6384250"/>
            <a:ext cx="12192000" cy="520075"/>
          </a:xfrm>
          <a:prstGeom prst="rect">
            <a:avLst/>
          </a:prstGeom>
          <a:noFill/>
          <a:ln>
            <a:noFill/>
          </a:ln>
        </p:spPr>
      </p:pic>
      <p:pic>
        <p:nvPicPr>
          <p:cNvPr id="81" name="Google Shape;81;p14"/>
          <p:cNvPicPr preferRelativeResize="0"/>
          <p:nvPr/>
        </p:nvPicPr>
        <p:blipFill>
          <a:blip r:embed="rId3">
            <a:alphaModFix/>
          </a:blip>
          <a:stretch>
            <a:fillRect/>
          </a:stretch>
        </p:blipFill>
        <p:spPr>
          <a:xfrm>
            <a:off x="152388" y="6384259"/>
            <a:ext cx="11887200" cy="52006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0B324F"/>
        </a:solidFill>
      </p:bgPr>
    </p:bg>
    <p:spTree>
      <p:nvGrpSpPr>
        <p:cNvPr id="82" name="Shape 82"/>
        <p:cNvGrpSpPr/>
        <p:nvPr/>
      </p:nvGrpSpPr>
      <p:grpSpPr>
        <a:xfrm>
          <a:off x="0" y="0"/>
          <a:ext cx="0" cy="0"/>
          <a:chOff x="0" y="0"/>
          <a:chExt cx="0" cy="0"/>
        </a:xfrm>
      </p:grpSpPr>
      <p:sp>
        <p:nvSpPr>
          <p:cNvPr id="83" name="Google Shape;8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5" name="Google Shape;85;p15"/>
          <p:cNvSpPr txBox="1"/>
          <p:nvPr>
            <p:ph idx="10" type="dt"/>
          </p:nvPr>
        </p:nvSpPr>
        <p:spPr>
          <a:xfrm>
            <a:off x="2928257" y="6413161"/>
            <a:ext cx="968829" cy="3651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6" name="Google Shape;86;p15"/>
          <p:cNvSpPr txBox="1"/>
          <p:nvPr>
            <p:ph idx="11" type="ftr"/>
          </p:nvPr>
        </p:nvSpPr>
        <p:spPr>
          <a:xfrm>
            <a:off x="4038600" y="641316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7" name="Google Shape;87;p15"/>
          <p:cNvSpPr/>
          <p:nvPr/>
        </p:nvSpPr>
        <p:spPr>
          <a:xfrm>
            <a:off x="0" y="5622878"/>
            <a:ext cx="12192000" cy="123512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88" name="Google Shape;88;p15"/>
          <p:cNvPicPr preferRelativeResize="0"/>
          <p:nvPr/>
        </p:nvPicPr>
        <p:blipFill rotWithShape="1">
          <a:blip r:embed="rId2">
            <a:alphaModFix/>
          </a:blip>
          <a:srcRect b="0" l="0" r="0" t="0"/>
          <a:stretch/>
        </p:blipFill>
        <p:spPr>
          <a:xfrm>
            <a:off x="132289" y="5815220"/>
            <a:ext cx="4894439" cy="901108"/>
          </a:xfrm>
          <a:prstGeom prst="rect">
            <a:avLst/>
          </a:prstGeom>
          <a:noFill/>
          <a:ln>
            <a:noFill/>
          </a:ln>
        </p:spPr>
      </p:pic>
      <p:sp>
        <p:nvSpPr>
          <p:cNvPr id="89" name="Google Shape;89;p15"/>
          <p:cNvSpPr txBox="1"/>
          <p:nvPr/>
        </p:nvSpPr>
        <p:spPr>
          <a:xfrm>
            <a:off x="7162800" y="5917273"/>
            <a:ext cx="50292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chemeClr val="accent1"/>
                </a:solidFill>
                <a:latin typeface="Avenir"/>
                <a:ea typeface="Avenir"/>
                <a:cs typeface="Avenir"/>
                <a:sym typeface="Avenir"/>
              </a:rPr>
              <a:t>Energy.gov/science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6"/>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6"/>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dk1"/>
              </a:buClr>
              <a:buSzPts val="2400"/>
              <a:buFont typeface="Arial"/>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16"/>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94" name="Google Shape;94;p16"/>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5" name="Google Shape;95;p16"/>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6" name="Google Shape;96;p16"/>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2">
  <p:cSld name="Title with content 2">
    <p:spTree>
      <p:nvGrpSpPr>
        <p:cNvPr id="97" name="Shape 97"/>
        <p:cNvGrpSpPr/>
        <p:nvPr/>
      </p:nvGrpSpPr>
      <p:grpSpPr>
        <a:xfrm>
          <a:off x="0" y="0"/>
          <a:ext cx="0" cy="0"/>
          <a:chOff x="0" y="0"/>
          <a:chExt cx="0" cy="0"/>
        </a:xfrm>
      </p:grpSpPr>
      <p:sp>
        <p:nvSpPr>
          <p:cNvPr id="98" name="Google Shape;98;p17"/>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99" name="Google Shape;99;p17"/>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0" name="Google Shape;100;p17"/>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1" name="Google Shape;101;p17"/>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03" name="Google Shape;103;p17"/>
          <p:cNvSpPr txBox="1"/>
          <p:nvPr>
            <p:ph idx="1" type="body"/>
          </p:nvPr>
        </p:nvSpPr>
        <p:spPr>
          <a:xfrm>
            <a:off x="439738" y="1681163"/>
            <a:ext cx="5430484"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17"/>
          <p:cNvSpPr txBox="1"/>
          <p:nvPr>
            <p:ph idx="2" type="body"/>
          </p:nvPr>
        </p:nvSpPr>
        <p:spPr>
          <a:xfrm>
            <a:off x="6333067" y="1681163"/>
            <a:ext cx="5454121"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3">
  <p:cSld name="Title with content 3">
    <p:spTree>
      <p:nvGrpSpPr>
        <p:cNvPr id="105" name="Shape 105"/>
        <p:cNvGrpSpPr/>
        <p:nvPr/>
      </p:nvGrpSpPr>
      <p:grpSpPr>
        <a:xfrm>
          <a:off x="0" y="0"/>
          <a:ext cx="0" cy="0"/>
          <a:chOff x="0" y="0"/>
          <a:chExt cx="0" cy="0"/>
        </a:xfrm>
      </p:grpSpPr>
      <p:sp>
        <p:nvSpPr>
          <p:cNvPr id="106" name="Google Shape;106;p18"/>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107" name="Google Shape;107;p18"/>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8" name="Google Shape;108;p18"/>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9" name="Google Shape;109;p18"/>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18"/>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11" name="Google Shape;111;p18"/>
          <p:cNvSpPr txBox="1"/>
          <p:nvPr>
            <p:ph idx="1" type="body"/>
          </p:nvPr>
        </p:nvSpPr>
        <p:spPr>
          <a:xfrm>
            <a:off x="439738" y="1681163"/>
            <a:ext cx="3578225"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18"/>
          <p:cNvSpPr txBox="1"/>
          <p:nvPr>
            <p:ph idx="2" type="body"/>
          </p:nvPr>
        </p:nvSpPr>
        <p:spPr>
          <a:xfrm>
            <a:off x="4327525" y="1681163"/>
            <a:ext cx="3576638" cy="4143375"/>
          </a:xfrm>
          <a:prstGeom prst="rect">
            <a:avLst/>
          </a:prstGeom>
          <a:solidFill>
            <a:schemeClr val="accent4"/>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18"/>
          <p:cNvSpPr txBox="1"/>
          <p:nvPr>
            <p:ph idx="3" type="body"/>
          </p:nvPr>
        </p:nvSpPr>
        <p:spPr>
          <a:xfrm>
            <a:off x="8212138" y="1681163"/>
            <a:ext cx="3575050"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round)">
  <p:cSld name="Text with picture (round)">
    <p:spTree>
      <p:nvGrpSpPr>
        <p:cNvPr id="114" name="Shape 114"/>
        <p:cNvGrpSpPr/>
        <p:nvPr/>
      </p:nvGrpSpPr>
      <p:grpSpPr>
        <a:xfrm>
          <a:off x="0" y="0"/>
          <a:ext cx="0" cy="0"/>
          <a:chOff x="0" y="0"/>
          <a:chExt cx="0" cy="0"/>
        </a:xfrm>
      </p:grpSpPr>
      <p:sp>
        <p:nvSpPr>
          <p:cNvPr id="115" name="Google Shape;115;p19"/>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19"/>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17" name="Google Shape;117;p19"/>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18" name="Google Shape;118;p1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19" name="Google Shape;119;p19"/>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0" name="Google Shape;120;p19"/>
          <p:cNvSpPr/>
          <p:nvPr>
            <p:ph idx="2" type="pic"/>
          </p:nvPr>
        </p:nvSpPr>
        <p:spPr>
          <a:xfrm>
            <a:off x="6920089" y="1045804"/>
            <a:ext cx="5271912" cy="5274034"/>
          </a:xfrm>
          <a:prstGeom prst="rect">
            <a:avLst/>
          </a:prstGeom>
          <a:noFill/>
          <a:ln>
            <a:noFill/>
          </a:ln>
        </p:spPr>
      </p:sp>
      <p:sp>
        <p:nvSpPr>
          <p:cNvPr id="121" name="Google Shape;121;p19"/>
          <p:cNvSpPr txBox="1"/>
          <p:nvPr>
            <p:ph idx="1" type="body"/>
          </p:nvPr>
        </p:nvSpPr>
        <p:spPr>
          <a:xfrm>
            <a:off x="409575" y="1389063"/>
            <a:ext cx="6227763"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circles)">
  <p:cSld name="Text with picture (circles)">
    <p:spTree>
      <p:nvGrpSpPr>
        <p:cNvPr id="122" name="Shape 122"/>
        <p:cNvGrpSpPr/>
        <p:nvPr/>
      </p:nvGrpSpPr>
      <p:grpSpPr>
        <a:xfrm>
          <a:off x="0" y="0"/>
          <a:ext cx="0" cy="0"/>
          <a:chOff x="0" y="0"/>
          <a:chExt cx="0" cy="0"/>
        </a:xfrm>
      </p:grpSpPr>
      <p:sp>
        <p:nvSpPr>
          <p:cNvPr id="123" name="Google Shape;123;p20"/>
          <p:cNvSpPr txBox="1"/>
          <p:nvPr>
            <p:ph type="title"/>
          </p:nvPr>
        </p:nvSpPr>
        <p:spPr>
          <a:xfrm>
            <a:off x="408791" y="177283"/>
            <a:ext cx="8668421"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20"/>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25" name="Google Shape;125;p20"/>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26" name="Google Shape;126;p20"/>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27" name="Google Shape;127;p20"/>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8" name="Google Shape;128;p20"/>
          <p:cNvSpPr txBox="1"/>
          <p:nvPr>
            <p:ph idx="1" type="body"/>
          </p:nvPr>
        </p:nvSpPr>
        <p:spPr>
          <a:xfrm>
            <a:off x="409575" y="1389063"/>
            <a:ext cx="4580089"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0"/>
          <p:cNvSpPr/>
          <p:nvPr>
            <p:ph idx="2" type="pic"/>
          </p:nvPr>
        </p:nvSpPr>
        <p:spPr>
          <a:xfrm>
            <a:off x="6164263" y="1320659"/>
            <a:ext cx="1543050" cy="1543191"/>
          </a:xfrm>
          <a:prstGeom prst="ellipse">
            <a:avLst/>
          </a:prstGeom>
          <a:noFill/>
          <a:ln>
            <a:noFill/>
          </a:ln>
        </p:spPr>
      </p:sp>
      <p:sp>
        <p:nvSpPr>
          <p:cNvPr id="130" name="Google Shape;130;p20"/>
          <p:cNvSpPr/>
          <p:nvPr>
            <p:ph idx="3" type="pic"/>
          </p:nvPr>
        </p:nvSpPr>
        <p:spPr>
          <a:xfrm>
            <a:off x="8918700" y="529330"/>
            <a:ext cx="2835150" cy="2834583"/>
          </a:xfrm>
          <a:prstGeom prst="ellipse">
            <a:avLst/>
          </a:prstGeom>
          <a:noFill/>
          <a:ln>
            <a:noFill/>
          </a:ln>
        </p:spPr>
      </p:sp>
      <p:sp>
        <p:nvSpPr>
          <p:cNvPr id="131" name="Google Shape;131;p20"/>
          <p:cNvSpPr/>
          <p:nvPr>
            <p:ph idx="4" type="pic"/>
          </p:nvPr>
        </p:nvSpPr>
        <p:spPr>
          <a:xfrm>
            <a:off x="7245351" y="2667000"/>
            <a:ext cx="1831861" cy="1833563"/>
          </a:xfrm>
          <a:prstGeom prst="ellipse">
            <a:avLst/>
          </a:prstGeom>
          <a:noFill/>
          <a:ln>
            <a:noFill/>
          </a:ln>
        </p:spPr>
      </p:sp>
      <p:sp>
        <p:nvSpPr>
          <p:cNvPr id="132" name="Google Shape;132;p20"/>
          <p:cNvSpPr/>
          <p:nvPr>
            <p:ph idx="5" type="pic"/>
          </p:nvPr>
        </p:nvSpPr>
        <p:spPr>
          <a:xfrm>
            <a:off x="5463822" y="4007983"/>
            <a:ext cx="2210192" cy="2210466"/>
          </a:xfrm>
          <a:prstGeom prst="ellipse">
            <a:avLst/>
          </a:prstGeom>
          <a:noFill/>
          <a:ln>
            <a:noFill/>
          </a:ln>
        </p:spPr>
      </p:sp>
      <p:sp>
        <p:nvSpPr>
          <p:cNvPr id="133" name="Google Shape;133;p20"/>
          <p:cNvSpPr/>
          <p:nvPr>
            <p:ph idx="6" type="pic"/>
          </p:nvPr>
        </p:nvSpPr>
        <p:spPr>
          <a:xfrm>
            <a:off x="9218855" y="3630613"/>
            <a:ext cx="2392119" cy="2392362"/>
          </a:xfrm>
          <a:prstGeom prst="ellipse">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stripe)">
  <p:cSld name="Text with picture (stripe)">
    <p:spTree>
      <p:nvGrpSpPr>
        <p:cNvPr id="134" name="Shape 134"/>
        <p:cNvGrpSpPr/>
        <p:nvPr/>
      </p:nvGrpSpPr>
      <p:grpSpPr>
        <a:xfrm>
          <a:off x="0" y="0"/>
          <a:ext cx="0" cy="0"/>
          <a:chOff x="0" y="0"/>
          <a:chExt cx="0" cy="0"/>
        </a:xfrm>
      </p:grpSpPr>
      <p:sp>
        <p:nvSpPr>
          <p:cNvPr id="135" name="Google Shape;135;p21"/>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1"/>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37" name="Google Shape;137;p21"/>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38" name="Google Shape;138;p21"/>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39" name="Google Shape;139;p21"/>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0" name="Google Shape;140;p21"/>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1"/>
          <p:cNvSpPr/>
          <p:nvPr>
            <p:ph idx="2" type="pic"/>
          </p:nvPr>
        </p:nvSpPr>
        <p:spPr>
          <a:xfrm>
            <a:off x="5947085" y="1446839"/>
            <a:ext cx="6244914" cy="4481287"/>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3" name="Google Shape;23;p3"/>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ext with picture (stripe)">
  <p:cSld name="1_Text with picture (stripe)">
    <p:spTree>
      <p:nvGrpSpPr>
        <p:cNvPr id="142" name="Shape 142"/>
        <p:cNvGrpSpPr/>
        <p:nvPr/>
      </p:nvGrpSpPr>
      <p:grpSpPr>
        <a:xfrm>
          <a:off x="0" y="0"/>
          <a:ext cx="0" cy="0"/>
          <a:chOff x="0" y="0"/>
          <a:chExt cx="0" cy="0"/>
        </a:xfrm>
      </p:grpSpPr>
      <p:sp>
        <p:nvSpPr>
          <p:cNvPr id="143" name="Google Shape;143;p22"/>
          <p:cNvSpPr txBox="1"/>
          <p:nvPr>
            <p:ph type="title"/>
          </p:nvPr>
        </p:nvSpPr>
        <p:spPr>
          <a:xfrm>
            <a:off x="408791" y="177283"/>
            <a:ext cx="8723920"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22"/>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45" name="Google Shape;145;p2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46" name="Google Shape;146;p2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47" name="Google Shape;147;p22"/>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8" name="Google Shape;148;p22"/>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22"/>
          <p:cNvSpPr/>
          <p:nvPr>
            <p:ph idx="2" type="pic"/>
          </p:nvPr>
        </p:nvSpPr>
        <p:spPr>
          <a:xfrm>
            <a:off x="5856088" y="1"/>
            <a:ext cx="6335912" cy="6263859"/>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0" name="Shape 150"/>
        <p:cNvGrpSpPr/>
        <p:nvPr/>
      </p:nvGrpSpPr>
      <p:grpSpPr>
        <a:xfrm>
          <a:off x="0" y="0"/>
          <a:ext cx="0" cy="0"/>
          <a:chOff x="0" y="0"/>
          <a:chExt cx="0" cy="0"/>
        </a:xfrm>
      </p:grpSpPr>
      <p:sp>
        <p:nvSpPr>
          <p:cNvPr id="151" name="Google Shape;151;p23"/>
          <p:cNvSpPr/>
          <p:nvPr>
            <p:ph idx="2" type="pic"/>
          </p:nvPr>
        </p:nvSpPr>
        <p:spPr>
          <a:xfrm>
            <a:off x="6096000" y="1"/>
            <a:ext cx="6095999" cy="6324600"/>
          </a:xfrm>
          <a:prstGeom prst="rect">
            <a:avLst/>
          </a:prstGeom>
          <a:noFill/>
          <a:ln>
            <a:noFill/>
          </a:ln>
        </p:spPr>
      </p:sp>
      <p:sp>
        <p:nvSpPr>
          <p:cNvPr id="152" name="Google Shape;152;p23"/>
          <p:cNvSpPr txBox="1"/>
          <p:nvPr>
            <p:ph type="title"/>
          </p:nvPr>
        </p:nvSpPr>
        <p:spPr>
          <a:xfrm>
            <a:off x="361950" y="352977"/>
            <a:ext cx="5448300" cy="1418889"/>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3" name="Google Shape;153;p23"/>
          <p:cNvSpPr txBox="1"/>
          <p:nvPr>
            <p:ph idx="1" type="body"/>
          </p:nvPr>
        </p:nvSpPr>
        <p:spPr>
          <a:xfrm>
            <a:off x="361950" y="2043953"/>
            <a:ext cx="5448300" cy="382503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Font typeface="Avenir"/>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4" name="Google Shape;154;p23"/>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55" name="Google Shape;155;p2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56" name="Google Shape;156;p23"/>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57" name="Google Shape;157;p23"/>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8" name="Shape 158"/>
        <p:cNvGrpSpPr/>
        <p:nvPr/>
      </p:nvGrpSpPr>
      <p:grpSpPr>
        <a:xfrm>
          <a:off x="0" y="0"/>
          <a:ext cx="0" cy="0"/>
          <a:chOff x="0" y="0"/>
          <a:chExt cx="0" cy="0"/>
        </a:xfrm>
      </p:grpSpPr>
      <p:sp>
        <p:nvSpPr>
          <p:cNvPr id="159" name="Google Shape;159;p24"/>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60" name="Google Shape;160;p24"/>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61" name="Google Shape;161;p24"/>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62" name="Google Shape;162;p24"/>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28" name="Google Shape;28;p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34" name="Google Shape;34;p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42" name="Google Shape;42;p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6" name="Google Shape;46;p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55" name="Google Shape;55;p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0"/>
          <p:cNvSpPr/>
          <p:nvPr>
            <p:ph idx="2" type="pic"/>
          </p:nvPr>
        </p:nvSpPr>
        <p:spPr>
          <a:xfrm>
            <a:off x="5183188" y="987425"/>
            <a:ext cx="6172200" cy="4873625"/>
          </a:xfrm>
          <a:prstGeom prst="rect">
            <a:avLst/>
          </a:prstGeom>
          <a:noFill/>
          <a:ln>
            <a:noFill/>
          </a:ln>
        </p:spPr>
      </p:sp>
      <p:sp>
        <p:nvSpPr>
          <p:cNvPr id="60" name="Google Shape;6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61" name="Google Shape;61;p1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venir"/>
              <a:buNone/>
              <a:defRPr b="1" i="0" sz="4000" u="none" cap="none" strike="noStrik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chemeClr val="dk1"/>
                </a:solidFill>
                <a:latin typeface="Avenir"/>
                <a:ea typeface="Avenir"/>
                <a:cs typeface="Avenir"/>
                <a:sym typeface="Avenir"/>
              </a:defRPr>
            </a:lvl1pPr>
            <a:lvl2pPr indent="-355600" lvl="1" marL="914400" marR="0" rtl="0" algn="l">
              <a:lnSpc>
                <a:spcPct val="90000"/>
              </a:lnSpc>
              <a:spcBef>
                <a:spcPts val="500"/>
              </a:spcBef>
              <a:spcAft>
                <a:spcPts val="0"/>
              </a:spcAft>
              <a:buClr>
                <a:schemeClr val="dk1"/>
              </a:buClr>
              <a:buSzPts val="2000"/>
              <a:buFont typeface="Avenir"/>
              <a:buChar char="◦"/>
              <a:defRPr b="0" i="0" sz="2000" u="none" cap="none" strike="noStrike">
                <a:solidFill>
                  <a:schemeClr val="dk1"/>
                </a:solidFill>
                <a:latin typeface="Avenir"/>
                <a:ea typeface="Avenir"/>
                <a:cs typeface="Avenir"/>
                <a:sym typeface="Avenir"/>
              </a:defRPr>
            </a:lvl2pPr>
            <a:lvl3pPr indent="-342900" lvl="2" marL="1371600" marR="0" rtl="0" algn="l">
              <a:lnSpc>
                <a:spcPct val="90000"/>
              </a:lnSpc>
              <a:spcBef>
                <a:spcPts val="500"/>
              </a:spcBef>
              <a:spcAft>
                <a:spcPts val="0"/>
              </a:spcAft>
              <a:buClr>
                <a:schemeClr val="dk1"/>
              </a:buClr>
              <a:buSzPts val="1800"/>
              <a:buFont typeface="Noto Sans Symbols"/>
              <a:buChar char="▪"/>
              <a:defRPr b="0" i="0" sz="1800" u="none" cap="none" strike="noStrike">
                <a:solidFill>
                  <a:schemeClr val="dk1"/>
                </a:solidFill>
                <a:latin typeface="Avenir"/>
                <a:ea typeface="Avenir"/>
                <a:cs typeface="Avenir"/>
                <a:sym typeface="Avenir"/>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9pPr>
          </a:lstStyle>
          <a:p/>
        </p:txBody>
      </p:sp>
      <p:sp>
        <p:nvSpPr>
          <p:cNvPr id="76" name="Google Shape;76;p1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400" u="none" cap="none" strike="noStrike">
                <a:solidFill>
                  <a:schemeClr val="lt1"/>
                </a:solidFill>
                <a:latin typeface="Avenir"/>
                <a:ea typeface="Avenir"/>
                <a:cs typeface="Avenir"/>
                <a:sym typeface="Avenir"/>
              </a:defRPr>
            </a:lvl1pPr>
            <a:lvl2pPr indent="0" lvl="1" marL="0" marR="0" rtl="0" algn="ctr">
              <a:spcBef>
                <a:spcPts val="0"/>
              </a:spcBef>
              <a:buNone/>
              <a:defRPr b="0" i="0" sz="1400" u="none" cap="none" strike="noStrike">
                <a:solidFill>
                  <a:schemeClr val="lt1"/>
                </a:solidFill>
                <a:latin typeface="Avenir"/>
                <a:ea typeface="Avenir"/>
                <a:cs typeface="Avenir"/>
                <a:sym typeface="Avenir"/>
              </a:defRPr>
            </a:lvl2pPr>
            <a:lvl3pPr indent="0" lvl="2" marL="0" marR="0" rtl="0" algn="ctr">
              <a:spcBef>
                <a:spcPts val="0"/>
              </a:spcBef>
              <a:buNone/>
              <a:defRPr b="0" i="0" sz="1400" u="none" cap="none" strike="noStrike">
                <a:solidFill>
                  <a:schemeClr val="lt1"/>
                </a:solidFill>
                <a:latin typeface="Avenir"/>
                <a:ea typeface="Avenir"/>
                <a:cs typeface="Avenir"/>
                <a:sym typeface="Avenir"/>
              </a:defRPr>
            </a:lvl3pPr>
            <a:lvl4pPr indent="0" lvl="3" marL="0" marR="0" rtl="0" algn="ctr">
              <a:spcBef>
                <a:spcPts val="0"/>
              </a:spcBef>
              <a:buNone/>
              <a:defRPr b="0" i="0" sz="1400" u="none" cap="none" strike="noStrike">
                <a:solidFill>
                  <a:schemeClr val="lt1"/>
                </a:solidFill>
                <a:latin typeface="Avenir"/>
                <a:ea typeface="Avenir"/>
                <a:cs typeface="Avenir"/>
                <a:sym typeface="Avenir"/>
              </a:defRPr>
            </a:lvl4pPr>
            <a:lvl5pPr indent="0" lvl="4" marL="0" marR="0" rtl="0" algn="ctr">
              <a:spcBef>
                <a:spcPts val="0"/>
              </a:spcBef>
              <a:buNone/>
              <a:defRPr b="0" i="0" sz="1400" u="none" cap="none" strike="noStrike">
                <a:solidFill>
                  <a:schemeClr val="lt1"/>
                </a:solidFill>
                <a:latin typeface="Avenir"/>
                <a:ea typeface="Avenir"/>
                <a:cs typeface="Avenir"/>
                <a:sym typeface="Avenir"/>
              </a:defRPr>
            </a:lvl5pPr>
            <a:lvl6pPr indent="0" lvl="5" marL="0" marR="0" rtl="0" algn="ctr">
              <a:spcBef>
                <a:spcPts val="0"/>
              </a:spcBef>
              <a:buNone/>
              <a:defRPr b="0" i="0" sz="1400" u="none" cap="none" strike="noStrike">
                <a:solidFill>
                  <a:schemeClr val="lt1"/>
                </a:solidFill>
                <a:latin typeface="Avenir"/>
                <a:ea typeface="Avenir"/>
                <a:cs typeface="Avenir"/>
                <a:sym typeface="Avenir"/>
              </a:defRPr>
            </a:lvl6pPr>
            <a:lvl7pPr indent="0" lvl="6" marL="0" marR="0" rtl="0" algn="ctr">
              <a:spcBef>
                <a:spcPts val="0"/>
              </a:spcBef>
              <a:buNone/>
              <a:defRPr b="0" i="0" sz="1400" u="none" cap="none" strike="noStrike">
                <a:solidFill>
                  <a:schemeClr val="lt1"/>
                </a:solidFill>
                <a:latin typeface="Avenir"/>
                <a:ea typeface="Avenir"/>
                <a:cs typeface="Avenir"/>
                <a:sym typeface="Avenir"/>
              </a:defRPr>
            </a:lvl7pPr>
            <a:lvl8pPr indent="0" lvl="7" marL="0" marR="0" rtl="0" algn="ctr">
              <a:spcBef>
                <a:spcPts val="0"/>
              </a:spcBef>
              <a:buNone/>
              <a:defRPr b="0" i="0" sz="1400" u="none" cap="none" strike="noStrike">
                <a:solidFill>
                  <a:schemeClr val="lt1"/>
                </a:solidFill>
                <a:latin typeface="Avenir"/>
                <a:ea typeface="Avenir"/>
                <a:cs typeface="Avenir"/>
                <a:sym typeface="Avenir"/>
              </a:defRPr>
            </a:lvl8pPr>
            <a:lvl9pPr indent="0" lvl="8" marL="0" marR="0" rtl="0" algn="ctr">
              <a:spcBef>
                <a:spcPts val="0"/>
              </a:spcBef>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www.osti.gov/biblio/3018938" TargetMode="External"/><Relationship Id="rId4" Type="http://schemas.openxmlformats.org/officeDocument/2006/relationships/hyperlink" Target="https://www.osti.gov/biblio/3018938" TargetMode="External"/><Relationship Id="rId5" Type="http://schemas.openxmlformats.org/officeDocument/2006/relationships/hyperlink" Target="https://www.osti.gov/biblio/3018938" TargetMode="External"/><Relationship Id="rId6" Type="http://schemas.openxmlformats.org/officeDocument/2006/relationships/hyperlink" Target="https://pubs-acs-org.ezproxy.library.wisc.edu/doi/10.1021/acs.jpcb.5c06231" TargetMode="External"/><Relationship Id="rId7" Type="http://schemas.openxmlformats.org/officeDocument/2006/relationships/image" Target="../media/image17.png"/><Relationship Id="rId8" Type="http://schemas.openxmlformats.org/officeDocument/2006/relationships/image" Target="../media/image1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5"/>
          <p:cNvSpPr txBox="1"/>
          <p:nvPr/>
        </p:nvSpPr>
        <p:spPr>
          <a:xfrm>
            <a:off x="2426500" y="110925"/>
            <a:ext cx="8777700" cy="12003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3600">
                <a:solidFill>
                  <a:schemeClr val="accent1"/>
                </a:solidFill>
                <a:latin typeface="Times New Roman"/>
                <a:ea typeface="Times New Roman"/>
                <a:cs typeface="Times New Roman"/>
                <a:sym typeface="Times New Roman"/>
              </a:rPr>
              <a:t>Modeling </a:t>
            </a:r>
            <a:r>
              <a:rPr b="1" i="1" lang="en-US" sz="3600">
                <a:solidFill>
                  <a:schemeClr val="accent1"/>
                </a:solidFill>
                <a:latin typeface="Times New Roman"/>
                <a:ea typeface="Times New Roman"/>
                <a:cs typeface="Times New Roman"/>
                <a:sym typeface="Times New Roman"/>
              </a:rPr>
              <a:t>Zymomonas Mobilis</a:t>
            </a:r>
            <a:r>
              <a:rPr b="1" lang="en-US" sz="3600">
                <a:solidFill>
                  <a:schemeClr val="accent1"/>
                </a:solidFill>
                <a:latin typeface="Times New Roman"/>
                <a:ea typeface="Times New Roman"/>
                <a:cs typeface="Times New Roman"/>
                <a:sym typeface="Times New Roman"/>
              </a:rPr>
              <a:t> membrane interactions with lignocellulosic inhibitors</a:t>
            </a:r>
            <a:endParaRPr sz="3600">
              <a:solidFill>
                <a:schemeClr val="accent1"/>
              </a:solidFill>
              <a:latin typeface="Times New Roman"/>
              <a:ea typeface="Times New Roman"/>
              <a:cs typeface="Times New Roman"/>
              <a:sym typeface="Times New Roman"/>
            </a:endParaRPr>
          </a:p>
        </p:txBody>
      </p:sp>
      <p:sp>
        <p:nvSpPr>
          <p:cNvPr id="168" name="Google Shape;168;p25"/>
          <p:cNvSpPr/>
          <p:nvPr/>
        </p:nvSpPr>
        <p:spPr>
          <a:xfrm>
            <a:off x="439150" y="1381650"/>
            <a:ext cx="8091000" cy="1280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Background/Objective</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Bioenergy crops can be deconstructed using physical or chemical processes into small molecules for biological conversion to biofuels and products. </a:t>
            </a:r>
            <a:r>
              <a:rPr i="1" lang="en-US" sz="1200">
                <a:latin typeface="Times New Roman"/>
                <a:ea typeface="Times New Roman"/>
                <a:cs typeface="Times New Roman"/>
                <a:sym typeface="Times New Roman"/>
              </a:rPr>
              <a:t>Zymomonas Mobilis </a:t>
            </a:r>
            <a:r>
              <a:rPr lang="en-US" sz="1200">
                <a:latin typeface="Times New Roman"/>
                <a:ea typeface="Times New Roman"/>
                <a:cs typeface="Times New Roman"/>
                <a:sym typeface="Times New Roman"/>
              </a:rPr>
              <a:t>is on such microbial chassis that is </a:t>
            </a:r>
            <a:r>
              <a:rPr lang="en-US" sz="1200">
                <a:latin typeface="Times New Roman"/>
                <a:ea typeface="Times New Roman"/>
                <a:cs typeface="Times New Roman"/>
                <a:sym typeface="Times New Roman"/>
              </a:rPr>
              <a:t>resistant to ethanol</a:t>
            </a:r>
            <a:r>
              <a:rPr lang="en-US" sz="1200">
                <a:latin typeface="Times New Roman"/>
                <a:ea typeface="Times New Roman"/>
                <a:cs typeface="Times New Roman"/>
                <a:sym typeface="Times New Roman"/>
              </a:rPr>
              <a:t> stress but may be inhibited by the organic acids, aldehydes, alcohols, ketones, and amides present in processed biomass. One hypothesis is that these molecules interact with or </a:t>
            </a:r>
            <a:r>
              <a:rPr lang="en-US" sz="1200">
                <a:latin typeface="Times New Roman"/>
                <a:ea typeface="Times New Roman"/>
                <a:cs typeface="Times New Roman"/>
                <a:sym typeface="Times New Roman"/>
              </a:rPr>
              <a:t>disrupt</a:t>
            </a:r>
            <a:r>
              <a:rPr lang="en-US" sz="1200">
                <a:latin typeface="Times New Roman"/>
                <a:ea typeface="Times New Roman"/>
                <a:cs typeface="Times New Roman"/>
                <a:sym typeface="Times New Roman"/>
              </a:rPr>
              <a:t> the bacterial membrane, triggering stress response and hindering growth, but the exact mechanism remains unclear, hindering directed bioengineering efforts.</a:t>
            </a:r>
            <a:endParaRPr sz="1200"/>
          </a:p>
        </p:txBody>
      </p:sp>
      <p:sp>
        <p:nvSpPr>
          <p:cNvPr id="169" name="Google Shape;169;p25"/>
          <p:cNvSpPr/>
          <p:nvPr/>
        </p:nvSpPr>
        <p:spPr>
          <a:xfrm>
            <a:off x="405800" y="2661750"/>
            <a:ext cx="8172000" cy="1138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Approach</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All-atom molecular dynamics simulations were used to investigate the interactions of </a:t>
            </a:r>
            <a:r>
              <a:rPr i="1" lang="en-US" sz="1200">
                <a:latin typeface="Times New Roman"/>
                <a:ea typeface="Times New Roman"/>
                <a:cs typeface="Times New Roman"/>
                <a:sym typeface="Times New Roman"/>
              </a:rPr>
              <a:t>Z. Mobilis</a:t>
            </a:r>
            <a:r>
              <a:rPr lang="en-US" sz="1200">
                <a:latin typeface="Times New Roman"/>
                <a:ea typeface="Times New Roman"/>
                <a:cs typeface="Times New Roman"/>
                <a:sym typeface="Times New Roman"/>
              </a:rPr>
              <a:t> membrane models with key inhibitors, including ethanol, furfural, HMF, and acetic acid. Simulations were conducted across a range of inhibitor concentrations analyzing membrane properties such as area per lipid, membrane thickness, lipid order parameter, lateral diffusion coefficient, and permeability coefficient. </a:t>
            </a:r>
            <a:endParaRPr sz="1200"/>
          </a:p>
        </p:txBody>
      </p:sp>
      <p:sp>
        <p:nvSpPr>
          <p:cNvPr id="170" name="Google Shape;170;p25"/>
          <p:cNvSpPr/>
          <p:nvPr/>
        </p:nvSpPr>
        <p:spPr>
          <a:xfrm>
            <a:off x="439150" y="3799975"/>
            <a:ext cx="8260500" cy="1138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Generally membranes become thinner, with a higher area per lipid and lower order </a:t>
            </a:r>
            <a:r>
              <a:rPr lang="en-US" sz="1200">
                <a:latin typeface="Times New Roman"/>
                <a:ea typeface="Times New Roman"/>
                <a:cs typeface="Times New Roman"/>
                <a:sym typeface="Times New Roman"/>
              </a:rPr>
              <a:t>parameter as small molecule concentration increases</a:t>
            </a:r>
            <a:r>
              <a:rPr lang="en-US" sz="1200">
                <a:latin typeface="Times New Roman"/>
                <a:ea typeface="Times New Roman"/>
                <a:cs typeface="Times New Roman"/>
                <a:sym typeface="Times New Roman"/>
              </a:rPr>
              <a:t>. Trends were stronger for more hydrophobic molecules like isobutanol, propanol, and propanoic acid, which showed greater membrane perturbation as concentrations increased compared to other molecules. Hopanoids stabilize and order the membrane to maintain structure for smaller molecules but appear insufficient for larger hydrophobic molecules like isobutanol. </a:t>
            </a:r>
            <a:endParaRPr sz="1200"/>
          </a:p>
        </p:txBody>
      </p:sp>
      <p:sp>
        <p:nvSpPr>
          <p:cNvPr id="171" name="Google Shape;171;p25"/>
          <p:cNvSpPr txBox="1"/>
          <p:nvPr/>
        </p:nvSpPr>
        <p:spPr>
          <a:xfrm>
            <a:off x="439150" y="4938175"/>
            <a:ext cx="11297700" cy="923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Significance/Impacts</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Findings provide a mechanistic understanding of how small molecules in biomass </a:t>
            </a:r>
            <a:r>
              <a:rPr lang="en-US" sz="1200">
                <a:latin typeface="Times New Roman"/>
                <a:ea typeface="Times New Roman"/>
                <a:cs typeface="Times New Roman"/>
                <a:sym typeface="Times New Roman"/>
              </a:rPr>
              <a:t>degradation</a:t>
            </a:r>
            <a:r>
              <a:rPr lang="en-US" sz="1200">
                <a:latin typeface="Times New Roman"/>
                <a:ea typeface="Times New Roman"/>
                <a:cs typeface="Times New Roman"/>
                <a:sym typeface="Times New Roman"/>
              </a:rPr>
              <a:t> streams interact with the </a:t>
            </a:r>
            <a:r>
              <a:rPr i="1" lang="en-US" sz="1200">
                <a:latin typeface="Times New Roman"/>
                <a:ea typeface="Times New Roman"/>
                <a:cs typeface="Times New Roman"/>
                <a:sym typeface="Times New Roman"/>
              </a:rPr>
              <a:t>Z. mobilis</a:t>
            </a:r>
            <a:r>
              <a:rPr lang="en-US" sz="1200">
                <a:latin typeface="Times New Roman"/>
                <a:ea typeface="Times New Roman"/>
                <a:cs typeface="Times New Roman"/>
                <a:sym typeface="Times New Roman"/>
              </a:rPr>
              <a:t> membrane, offering valuable insights for future strain engineering efforts to optimize biofuel and bioproduct synthesis from biomass. Modifying membrane composition could improve microbial survival and therefore industrial biorefinery yields.</a:t>
            </a:r>
            <a:endParaRPr sz="1200"/>
          </a:p>
        </p:txBody>
      </p:sp>
      <p:sp>
        <p:nvSpPr>
          <p:cNvPr id="172" name="Google Shape;172;p25"/>
          <p:cNvSpPr txBox="1"/>
          <p:nvPr/>
        </p:nvSpPr>
        <p:spPr>
          <a:xfrm>
            <a:off x="439150" y="5861575"/>
            <a:ext cx="11347200" cy="4002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latin typeface="Times New Roman"/>
                <a:ea typeface="Times New Roman"/>
                <a:cs typeface="Times New Roman"/>
                <a:sym typeface="Times New Roman"/>
              </a:rPr>
              <a:t>Singh, N. K., &amp; Vermaas, J. V. </a:t>
            </a:r>
            <a:r>
              <a:rPr lang="en-US" sz="1000" u="sng">
                <a:solidFill>
                  <a:schemeClr val="hlink"/>
                </a:solidFill>
                <a:latin typeface="Times New Roman"/>
                <a:ea typeface="Times New Roman"/>
                <a:cs typeface="Times New Roman"/>
                <a:sym typeface="Times New Roman"/>
                <a:hlinkClick r:id="rId3"/>
              </a:rPr>
              <a:t>Quantifying Membrane Structure and Dynamics during Bioproduct Production in </a:t>
            </a:r>
            <a:r>
              <a:rPr i="1" lang="en-US" sz="1000" u="sng">
                <a:solidFill>
                  <a:schemeClr val="hlink"/>
                </a:solidFill>
                <a:latin typeface="Times New Roman"/>
                <a:ea typeface="Times New Roman"/>
                <a:cs typeface="Times New Roman"/>
                <a:sym typeface="Times New Roman"/>
                <a:hlinkClick r:id="rId4"/>
              </a:rPr>
              <a:t>Zymomonas mobilis</a:t>
            </a:r>
            <a:r>
              <a:rPr lang="en-US" sz="1000" u="sng">
                <a:solidFill>
                  <a:schemeClr val="hlink"/>
                </a:solidFill>
                <a:latin typeface="Times New Roman"/>
                <a:ea typeface="Times New Roman"/>
                <a:cs typeface="Times New Roman"/>
                <a:sym typeface="Times New Roman"/>
                <a:hlinkClick r:id="rId5"/>
              </a:rPr>
              <a:t> by Molecular Simulation</a:t>
            </a:r>
            <a:r>
              <a:rPr lang="en-US" sz="1000">
                <a:latin typeface="Times New Roman"/>
                <a:ea typeface="Times New Roman"/>
                <a:cs typeface="Times New Roman"/>
                <a:sym typeface="Times New Roman"/>
              </a:rPr>
              <a:t>. The Journal of Physical Chemistry B. (2026). [DOI:</a:t>
            </a:r>
            <a:r>
              <a:rPr lang="en-US" sz="1000" u="sng">
                <a:solidFill>
                  <a:schemeClr val="hlink"/>
                </a:solidFill>
                <a:latin typeface="Times New Roman"/>
                <a:ea typeface="Times New Roman"/>
                <a:cs typeface="Times New Roman"/>
                <a:sym typeface="Times New Roman"/>
                <a:hlinkClick r:id="rId6"/>
              </a:rPr>
              <a:t>10.1021/acs.jpcb.5c06231</a:t>
            </a:r>
            <a:r>
              <a:rPr lang="en-US" sz="1000">
                <a:latin typeface="Times New Roman"/>
                <a:ea typeface="Times New Roman"/>
                <a:cs typeface="Times New Roman"/>
                <a:sym typeface="Times New Roman"/>
              </a:rPr>
              <a:t>]</a:t>
            </a:r>
            <a:endParaRPr sz="1000">
              <a:latin typeface="Times New Roman"/>
              <a:ea typeface="Times New Roman"/>
              <a:cs typeface="Times New Roman"/>
              <a:sym typeface="Times New Roman"/>
            </a:endParaRPr>
          </a:p>
        </p:txBody>
      </p:sp>
      <p:pic>
        <p:nvPicPr>
          <p:cNvPr descr="Great Lakes Bioenergy Research Center logo with blue circles, an orange star, and a green leaf" id="173" name="Google Shape;173;p25"/>
          <p:cNvPicPr preferRelativeResize="0"/>
          <p:nvPr/>
        </p:nvPicPr>
        <p:blipFill rotWithShape="1">
          <a:blip r:embed="rId7">
            <a:alphaModFix/>
          </a:blip>
          <a:srcRect b="7927" l="0" r="0" t="7918"/>
          <a:stretch/>
        </p:blipFill>
        <p:spPr>
          <a:xfrm>
            <a:off x="405789" y="187053"/>
            <a:ext cx="2087890" cy="923330"/>
          </a:xfrm>
          <a:prstGeom prst="rect">
            <a:avLst/>
          </a:prstGeom>
          <a:noFill/>
          <a:ln>
            <a:noFill/>
          </a:ln>
        </p:spPr>
      </p:pic>
      <p:sp>
        <p:nvSpPr>
          <p:cNvPr id="174" name="Google Shape;174;p25"/>
          <p:cNvSpPr txBox="1"/>
          <p:nvPr/>
        </p:nvSpPr>
        <p:spPr>
          <a:xfrm>
            <a:off x="9048750" y="4728650"/>
            <a:ext cx="2737500" cy="40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900">
                <a:solidFill>
                  <a:schemeClr val="dk1"/>
                </a:solidFill>
                <a:latin typeface="Times New Roman"/>
                <a:ea typeface="Times New Roman"/>
                <a:cs typeface="Times New Roman"/>
                <a:sym typeface="Times New Roman"/>
              </a:rPr>
              <a:t>Visualization of </a:t>
            </a:r>
            <a:r>
              <a:rPr i="1" lang="en-US" sz="900">
                <a:solidFill>
                  <a:schemeClr val="dk1"/>
                </a:solidFill>
                <a:latin typeface="Times New Roman"/>
                <a:ea typeface="Times New Roman"/>
                <a:cs typeface="Times New Roman"/>
                <a:sym typeface="Times New Roman"/>
              </a:rPr>
              <a:t>Z. mobilis</a:t>
            </a:r>
            <a:r>
              <a:rPr lang="en-US" sz="900">
                <a:solidFill>
                  <a:schemeClr val="dk1"/>
                </a:solidFill>
                <a:latin typeface="Times New Roman"/>
                <a:ea typeface="Times New Roman"/>
                <a:cs typeface="Times New Roman"/>
                <a:sym typeface="Times New Roman"/>
              </a:rPr>
              <a:t> membrane with lignocellulosic inhibitors</a:t>
            </a:r>
            <a:endParaRPr sz="900">
              <a:solidFill>
                <a:schemeClr val="dk1"/>
              </a:solidFill>
              <a:latin typeface="Times New Roman"/>
              <a:ea typeface="Times New Roman"/>
              <a:cs typeface="Times New Roman"/>
              <a:sym typeface="Times New Roman"/>
            </a:endParaRPr>
          </a:p>
        </p:txBody>
      </p:sp>
      <p:pic>
        <p:nvPicPr>
          <p:cNvPr descr="Molecular dynamics simulation snapshot of a Z. mobilis lipid bilayer membrane (orange/gray lipid tails, magenta phosphate headgroups, blue water layers) surrounded by lignocellulosic inhibitors including acetic acid, methanol, ethanol, acetaldehyde, acetone, furfural, and hydroxymethylfurfural derivatives." id="175" name="Google Shape;175;p25" title="images_large_jp5c06231_0010.jpeg"/>
          <p:cNvPicPr preferRelativeResize="0"/>
          <p:nvPr/>
        </p:nvPicPr>
        <p:blipFill>
          <a:blip r:embed="rId8">
            <a:alphaModFix/>
          </a:blip>
          <a:stretch>
            <a:fillRect/>
          </a:stretch>
        </p:blipFill>
        <p:spPr>
          <a:xfrm>
            <a:off x="8991300" y="1381650"/>
            <a:ext cx="2795051" cy="32765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