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fc7bf85496_2_9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g2fc7bf85496_2_9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5.jp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2"/>
          <p:cNvSpPr/>
          <p:nvPr/>
        </p:nvSpPr>
        <p:spPr>
          <a:xfrm>
            <a:off x="0" y="6320118"/>
            <a:ext cx="12192000" cy="537900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19" name="Google Shape;19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2667" y="6373156"/>
            <a:ext cx="2149533" cy="394974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2"/>
          <p:cNvSpPr txBox="1"/>
          <p:nvPr/>
        </p:nvSpPr>
        <p:spPr>
          <a:xfrm>
            <a:off x="7694875" y="6404400"/>
            <a:ext cx="428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Biological and Environmental Research</a:t>
            </a:r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66" name="Google Shape;66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1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4"/>
          <p:cNvSpPr txBox="1"/>
          <p:nvPr>
            <p:ph type="title"/>
          </p:nvPr>
        </p:nvSpPr>
        <p:spPr>
          <a:xfrm>
            <a:off x="408791" y="177283"/>
            <a:ext cx="11317044" cy="8016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/>
          <p:nvPr/>
        </p:nvSpPr>
        <p:spPr>
          <a:xfrm>
            <a:off x="0" y="6320118"/>
            <a:ext cx="12192000" cy="537900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80" name="Google Shape;80;p14"/>
          <p:cNvSpPr txBox="1"/>
          <p:nvPr/>
        </p:nvSpPr>
        <p:spPr>
          <a:xfrm>
            <a:off x="8417169" y="6398798"/>
            <a:ext cx="3774831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Biological and Environmental Research</a:t>
            </a:r>
            <a:endParaRPr/>
          </a:p>
        </p:txBody>
      </p:sp>
      <p:pic>
        <p:nvPicPr>
          <p:cNvPr descr="Text&#10;&#10;Description automatically generated" id="81" name="Google Shape;81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22733" y="6367066"/>
            <a:ext cx="2743200" cy="455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rgbClr val="0B324F"/>
        </a:solid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venir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85" name="Google Shape;85;p15"/>
          <p:cNvSpPr txBox="1"/>
          <p:nvPr>
            <p:ph idx="10" type="dt"/>
          </p:nvPr>
        </p:nvSpPr>
        <p:spPr>
          <a:xfrm>
            <a:off x="2928257" y="6413161"/>
            <a:ext cx="96882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  <p:sp>
        <p:nvSpPr>
          <p:cNvPr id="86" name="Google Shape;86;p15"/>
          <p:cNvSpPr txBox="1"/>
          <p:nvPr>
            <p:ph idx="11" type="ftr"/>
          </p:nvPr>
        </p:nvSpPr>
        <p:spPr>
          <a:xfrm>
            <a:off x="4038600" y="641316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  <p:sp>
        <p:nvSpPr>
          <p:cNvPr id="87" name="Google Shape;87;p15"/>
          <p:cNvSpPr/>
          <p:nvPr/>
        </p:nvSpPr>
        <p:spPr>
          <a:xfrm>
            <a:off x="0" y="5622878"/>
            <a:ext cx="12192000" cy="123512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88" name="Google Shape;88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32289" y="5815220"/>
            <a:ext cx="4894439" cy="9011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5"/>
          <p:cNvSpPr txBox="1"/>
          <p:nvPr/>
        </p:nvSpPr>
        <p:spPr>
          <a:xfrm>
            <a:off x="7162800" y="5917273"/>
            <a:ext cx="502920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Energy.gov/science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6"/>
          <p:cNvSpPr txBox="1"/>
          <p:nvPr>
            <p:ph type="title"/>
          </p:nvPr>
        </p:nvSpPr>
        <p:spPr>
          <a:xfrm>
            <a:off x="408791" y="177283"/>
            <a:ext cx="11317044" cy="8016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6"/>
          <p:cNvSpPr txBox="1"/>
          <p:nvPr>
            <p:ph idx="1" type="body"/>
          </p:nvPr>
        </p:nvSpPr>
        <p:spPr>
          <a:xfrm>
            <a:off x="408791" y="1194099"/>
            <a:ext cx="11317044" cy="49828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3" name="Google Shape;93;p16"/>
          <p:cNvSpPr/>
          <p:nvPr/>
        </p:nvSpPr>
        <p:spPr>
          <a:xfrm>
            <a:off x="0" y="6320118"/>
            <a:ext cx="12192000" cy="537882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94" name="Google Shape;94;p16"/>
          <p:cNvSpPr txBox="1"/>
          <p:nvPr>
            <p:ph idx="12" type="sldNum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5" name="Google Shape;95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2667" y="6373156"/>
            <a:ext cx="2149533" cy="394974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6"/>
          <p:cNvSpPr txBox="1"/>
          <p:nvPr/>
        </p:nvSpPr>
        <p:spPr>
          <a:xfrm>
            <a:off x="9943949" y="6398798"/>
            <a:ext cx="224805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Energy.gov/science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with content 2">
  <p:cSld name="Title with content 2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/>
          <p:nvPr/>
        </p:nvSpPr>
        <p:spPr>
          <a:xfrm>
            <a:off x="0" y="6320118"/>
            <a:ext cx="12192000" cy="537882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99" name="Google Shape;99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2667" y="6373156"/>
            <a:ext cx="2149533" cy="394974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7"/>
          <p:cNvSpPr txBox="1"/>
          <p:nvPr/>
        </p:nvSpPr>
        <p:spPr>
          <a:xfrm>
            <a:off x="9943949" y="6398798"/>
            <a:ext cx="224805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Energy.gov/science</a:t>
            </a:r>
            <a:endParaRPr/>
          </a:p>
        </p:txBody>
      </p:sp>
      <p:sp>
        <p:nvSpPr>
          <p:cNvPr id="101" name="Google Shape;101;p17"/>
          <p:cNvSpPr txBox="1"/>
          <p:nvPr>
            <p:ph type="title"/>
          </p:nvPr>
        </p:nvSpPr>
        <p:spPr>
          <a:xfrm>
            <a:off x="408791" y="177283"/>
            <a:ext cx="11317044" cy="8016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7"/>
          <p:cNvSpPr txBox="1"/>
          <p:nvPr>
            <p:ph idx="12" type="sldNum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3" name="Google Shape;103;p17"/>
          <p:cNvSpPr txBox="1"/>
          <p:nvPr>
            <p:ph idx="1" type="body"/>
          </p:nvPr>
        </p:nvSpPr>
        <p:spPr>
          <a:xfrm>
            <a:off x="439738" y="1681163"/>
            <a:ext cx="5430484" cy="41433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1pPr>
            <a:lvl2pPr indent="-355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venir"/>
              <a:buChar char="◦"/>
              <a:defRPr>
                <a:solidFill>
                  <a:schemeClr val="lt1"/>
                </a:solidFill>
              </a:defRPr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>
                <a:solidFill>
                  <a:schemeClr val="lt1"/>
                </a:solidFill>
              </a:defRPr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4" name="Google Shape;104;p17"/>
          <p:cNvSpPr txBox="1"/>
          <p:nvPr>
            <p:ph idx="2" type="body"/>
          </p:nvPr>
        </p:nvSpPr>
        <p:spPr>
          <a:xfrm>
            <a:off x="6333067" y="1681163"/>
            <a:ext cx="5454121" cy="4143375"/>
          </a:xfrm>
          <a:prstGeom prst="rect">
            <a:avLst/>
          </a:prstGeom>
          <a:solidFill>
            <a:srgbClr val="248A97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1pPr>
            <a:lvl2pPr indent="-355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venir"/>
              <a:buChar char="◦"/>
              <a:defRPr>
                <a:solidFill>
                  <a:schemeClr val="lt1"/>
                </a:solidFill>
              </a:defRPr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>
                <a:solidFill>
                  <a:schemeClr val="lt1"/>
                </a:solidFill>
              </a:defRPr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with content 3">
  <p:cSld name="Title with content 3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8"/>
          <p:cNvSpPr/>
          <p:nvPr/>
        </p:nvSpPr>
        <p:spPr>
          <a:xfrm>
            <a:off x="0" y="6320118"/>
            <a:ext cx="12192000" cy="537882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107" name="Google Shape;107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2667" y="6373156"/>
            <a:ext cx="2149533" cy="394974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18"/>
          <p:cNvSpPr txBox="1"/>
          <p:nvPr/>
        </p:nvSpPr>
        <p:spPr>
          <a:xfrm>
            <a:off x="9943949" y="6398798"/>
            <a:ext cx="224805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Energy.gov/science</a:t>
            </a:r>
            <a:endParaRPr/>
          </a:p>
        </p:txBody>
      </p:sp>
      <p:sp>
        <p:nvSpPr>
          <p:cNvPr id="109" name="Google Shape;109;p18"/>
          <p:cNvSpPr txBox="1"/>
          <p:nvPr>
            <p:ph type="title"/>
          </p:nvPr>
        </p:nvSpPr>
        <p:spPr>
          <a:xfrm>
            <a:off x="408791" y="177283"/>
            <a:ext cx="11317044" cy="8016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8"/>
          <p:cNvSpPr txBox="1"/>
          <p:nvPr>
            <p:ph idx="12" type="sldNum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1" name="Google Shape;111;p18"/>
          <p:cNvSpPr txBox="1"/>
          <p:nvPr>
            <p:ph idx="1" type="body"/>
          </p:nvPr>
        </p:nvSpPr>
        <p:spPr>
          <a:xfrm>
            <a:off x="439738" y="1681163"/>
            <a:ext cx="3578225" cy="41433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1pPr>
            <a:lvl2pPr indent="-355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venir"/>
              <a:buChar char="◦"/>
              <a:defRPr>
                <a:solidFill>
                  <a:schemeClr val="lt1"/>
                </a:solidFill>
              </a:defRPr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>
                <a:solidFill>
                  <a:schemeClr val="lt1"/>
                </a:solidFill>
              </a:defRPr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2" name="Google Shape;112;p18"/>
          <p:cNvSpPr txBox="1"/>
          <p:nvPr>
            <p:ph idx="2" type="body"/>
          </p:nvPr>
        </p:nvSpPr>
        <p:spPr>
          <a:xfrm>
            <a:off x="4327525" y="1681163"/>
            <a:ext cx="3576638" cy="41433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1pPr>
            <a:lvl2pPr indent="-355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venir"/>
              <a:buChar char="◦"/>
              <a:defRPr>
                <a:solidFill>
                  <a:schemeClr val="lt1"/>
                </a:solidFill>
              </a:defRPr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>
                <a:solidFill>
                  <a:schemeClr val="lt1"/>
                </a:solidFill>
              </a:defRPr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3" name="Google Shape;113;p18"/>
          <p:cNvSpPr txBox="1"/>
          <p:nvPr>
            <p:ph idx="3" type="body"/>
          </p:nvPr>
        </p:nvSpPr>
        <p:spPr>
          <a:xfrm>
            <a:off x="8212138" y="1681163"/>
            <a:ext cx="3575050" cy="4143375"/>
          </a:xfrm>
          <a:prstGeom prst="rect">
            <a:avLst/>
          </a:prstGeom>
          <a:solidFill>
            <a:srgbClr val="248A97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1pPr>
            <a:lvl2pPr indent="-355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venir"/>
              <a:buChar char="◦"/>
              <a:defRPr>
                <a:solidFill>
                  <a:schemeClr val="lt1"/>
                </a:solidFill>
              </a:defRPr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>
                <a:solidFill>
                  <a:schemeClr val="lt1"/>
                </a:solidFill>
              </a:defRPr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with picture (round)">
  <p:cSld name="Text with picture (round)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9"/>
          <p:cNvSpPr txBox="1"/>
          <p:nvPr>
            <p:ph type="title"/>
          </p:nvPr>
        </p:nvSpPr>
        <p:spPr>
          <a:xfrm>
            <a:off x="408791" y="177283"/>
            <a:ext cx="11317044" cy="8016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19"/>
          <p:cNvSpPr/>
          <p:nvPr/>
        </p:nvSpPr>
        <p:spPr>
          <a:xfrm>
            <a:off x="0" y="6320118"/>
            <a:ext cx="12192000" cy="537882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17" name="Google Shape;117;p19"/>
          <p:cNvSpPr txBox="1"/>
          <p:nvPr>
            <p:ph idx="12" type="sldNum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18" name="Google Shape;118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2667" y="6373156"/>
            <a:ext cx="2149533" cy="394974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9"/>
          <p:cNvSpPr txBox="1"/>
          <p:nvPr/>
        </p:nvSpPr>
        <p:spPr>
          <a:xfrm>
            <a:off x="9943949" y="6398798"/>
            <a:ext cx="224805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Energy.gov/science</a:t>
            </a:r>
            <a:endParaRPr/>
          </a:p>
        </p:txBody>
      </p:sp>
      <p:sp>
        <p:nvSpPr>
          <p:cNvPr id="120" name="Google Shape;120;p19"/>
          <p:cNvSpPr/>
          <p:nvPr>
            <p:ph idx="2" type="pic"/>
          </p:nvPr>
        </p:nvSpPr>
        <p:spPr>
          <a:xfrm>
            <a:off x="6920089" y="1045804"/>
            <a:ext cx="5271912" cy="5274034"/>
          </a:xfrm>
          <a:prstGeom prst="rect">
            <a:avLst/>
          </a:prstGeom>
          <a:noFill/>
          <a:ln>
            <a:noFill/>
          </a:ln>
        </p:spPr>
      </p:sp>
      <p:sp>
        <p:nvSpPr>
          <p:cNvPr id="121" name="Google Shape;121;p19"/>
          <p:cNvSpPr txBox="1"/>
          <p:nvPr>
            <p:ph idx="1" type="body"/>
          </p:nvPr>
        </p:nvSpPr>
        <p:spPr>
          <a:xfrm>
            <a:off x="409575" y="1389063"/>
            <a:ext cx="6227763" cy="46624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with picture (circles)">
  <p:cSld name="Text with picture (circles)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0"/>
          <p:cNvSpPr txBox="1"/>
          <p:nvPr>
            <p:ph type="title"/>
          </p:nvPr>
        </p:nvSpPr>
        <p:spPr>
          <a:xfrm>
            <a:off x="408791" y="177283"/>
            <a:ext cx="8668421" cy="8016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20"/>
          <p:cNvSpPr/>
          <p:nvPr/>
        </p:nvSpPr>
        <p:spPr>
          <a:xfrm>
            <a:off x="0" y="6320118"/>
            <a:ext cx="12192000" cy="537882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5" name="Google Shape;125;p20"/>
          <p:cNvSpPr txBox="1"/>
          <p:nvPr>
            <p:ph idx="12" type="sldNum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26" name="Google Shape;126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2667" y="6373156"/>
            <a:ext cx="2149533" cy="394974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20"/>
          <p:cNvSpPr txBox="1"/>
          <p:nvPr/>
        </p:nvSpPr>
        <p:spPr>
          <a:xfrm>
            <a:off x="9943949" y="6398798"/>
            <a:ext cx="224805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Energy.gov/science</a:t>
            </a:r>
            <a:endParaRPr/>
          </a:p>
        </p:txBody>
      </p:sp>
      <p:sp>
        <p:nvSpPr>
          <p:cNvPr id="128" name="Google Shape;128;p20"/>
          <p:cNvSpPr txBox="1"/>
          <p:nvPr>
            <p:ph idx="1" type="body"/>
          </p:nvPr>
        </p:nvSpPr>
        <p:spPr>
          <a:xfrm>
            <a:off x="409575" y="1389063"/>
            <a:ext cx="4580089" cy="46624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0"/>
          <p:cNvSpPr/>
          <p:nvPr>
            <p:ph idx="2" type="pic"/>
          </p:nvPr>
        </p:nvSpPr>
        <p:spPr>
          <a:xfrm>
            <a:off x="6164263" y="1320659"/>
            <a:ext cx="1543050" cy="1543191"/>
          </a:xfrm>
          <a:prstGeom prst="ellipse">
            <a:avLst/>
          </a:prstGeom>
          <a:noFill/>
          <a:ln>
            <a:noFill/>
          </a:ln>
        </p:spPr>
      </p:sp>
      <p:sp>
        <p:nvSpPr>
          <p:cNvPr id="130" name="Google Shape;130;p20"/>
          <p:cNvSpPr/>
          <p:nvPr>
            <p:ph idx="3" type="pic"/>
          </p:nvPr>
        </p:nvSpPr>
        <p:spPr>
          <a:xfrm>
            <a:off x="8918700" y="529330"/>
            <a:ext cx="2835150" cy="2834583"/>
          </a:xfrm>
          <a:prstGeom prst="ellipse">
            <a:avLst/>
          </a:prstGeom>
          <a:noFill/>
          <a:ln>
            <a:noFill/>
          </a:ln>
        </p:spPr>
      </p:sp>
      <p:sp>
        <p:nvSpPr>
          <p:cNvPr id="131" name="Google Shape;131;p20"/>
          <p:cNvSpPr/>
          <p:nvPr>
            <p:ph idx="4" type="pic"/>
          </p:nvPr>
        </p:nvSpPr>
        <p:spPr>
          <a:xfrm>
            <a:off x="7245351" y="2667000"/>
            <a:ext cx="1831861" cy="1833563"/>
          </a:xfrm>
          <a:prstGeom prst="ellipse">
            <a:avLst/>
          </a:prstGeom>
          <a:noFill/>
          <a:ln>
            <a:noFill/>
          </a:ln>
        </p:spPr>
      </p:sp>
      <p:sp>
        <p:nvSpPr>
          <p:cNvPr id="132" name="Google Shape;132;p20"/>
          <p:cNvSpPr/>
          <p:nvPr>
            <p:ph idx="5" type="pic"/>
          </p:nvPr>
        </p:nvSpPr>
        <p:spPr>
          <a:xfrm>
            <a:off x="5463822" y="4007983"/>
            <a:ext cx="2210192" cy="2210466"/>
          </a:xfrm>
          <a:prstGeom prst="ellipse">
            <a:avLst/>
          </a:prstGeom>
          <a:noFill/>
          <a:ln>
            <a:noFill/>
          </a:ln>
        </p:spPr>
      </p:sp>
      <p:sp>
        <p:nvSpPr>
          <p:cNvPr id="133" name="Google Shape;133;p20"/>
          <p:cNvSpPr/>
          <p:nvPr>
            <p:ph idx="6" type="pic"/>
          </p:nvPr>
        </p:nvSpPr>
        <p:spPr>
          <a:xfrm>
            <a:off x="9218855" y="3630613"/>
            <a:ext cx="2392119" cy="2392362"/>
          </a:xfrm>
          <a:prstGeom prst="ellipse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with picture (stripe)">
  <p:cSld name="Text with picture (stripe)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1"/>
          <p:cNvSpPr txBox="1"/>
          <p:nvPr>
            <p:ph type="title"/>
          </p:nvPr>
        </p:nvSpPr>
        <p:spPr>
          <a:xfrm>
            <a:off x="408791" y="177283"/>
            <a:ext cx="11317044" cy="8016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1"/>
          <p:cNvSpPr/>
          <p:nvPr/>
        </p:nvSpPr>
        <p:spPr>
          <a:xfrm>
            <a:off x="0" y="6320118"/>
            <a:ext cx="12192000" cy="537882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37" name="Google Shape;137;p21"/>
          <p:cNvSpPr txBox="1"/>
          <p:nvPr>
            <p:ph idx="12" type="sldNum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38" name="Google Shape;138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2667" y="6373156"/>
            <a:ext cx="2149533" cy="394974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21"/>
          <p:cNvSpPr txBox="1"/>
          <p:nvPr/>
        </p:nvSpPr>
        <p:spPr>
          <a:xfrm>
            <a:off x="9943949" y="6398798"/>
            <a:ext cx="224805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Energy.gov/science</a:t>
            </a:r>
            <a:endParaRPr/>
          </a:p>
        </p:txBody>
      </p:sp>
      <p:sp>
        <p:nvSpPr>
          <p:cNvPr id="140" name="Google Shape;140;p21"/>
          <p:cNvSpPr txBox="1"/>
          <p:nvPr>
            <p:ph idx="1" type="body"/>
          </p:nvPr>
        </p:nvSpPr>
        <p:spPr>
          <a:xfrm>
            <a:off x="409576" y="1389063"/>
            <a:ext cx="5212292" cy="46624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1"/>
          <p:cNvSpPr/>
          <p:nvPr>
            <p:ph idx="2" type="pic"/>
          </p:nvPr>
        </p:nvSpPr>
        <p:spPr>
          <a:xfrm>
            <a:off x="5947085" y="1446839"/>
            <a:ext cx="6244914" cy="4481287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3"/>
          <p:cNvSpPr txBox="1"/>
          <p:nvPr>
            <p:ph type="ctrTitle"/>
          </p:nvPr>
        </p:nvSpPr>
        <p:spPr>
          <a:xfrm>
            <a:off x="6023112" y="421517"/>
            <a:ext cx="5605671" cy="16557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Calibri"/>
              <a:buNone/>
              <a:defRPr sz="5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" type="subTitle"/>
          </p:nvPr>
        </p:nvSpPr>
        <p:spPr>
          <a:xfrm>
            <a:off x="6023112" y="3602038"/>
            <a:ext cx="5605671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ext with picture (stripe)">
  <p:cSld name="1_Text with picture (stripe)"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2"/>
          <p:cNvSpPr txBox="1"/>
          <p:nvPr>
            <p:ph type="title"/>
          </p:nvPr>
        </p:nvSpPr>
        <p:spPr>
          <a:xfrm>
            <a:off x="408791" y="177283"/>
            <a:ext cx="8723920" cy="8016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22"/>
          <p:cNvSpPr/>
          <p:nvPr/>
        </p:nvSpPr>
        <p:spPr>
          <a:xfrm>
            <a:off x="0" y="6320118"/>
            <a:ext cx="12192000" cy="537882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45" name="Google Shape;145;p22"/>
          <p:cNvSpPr txBox="1"/>
          <p:nvPr>
            <p:ph idx="12" type="sldNum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46" name="Google Shape;146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2667" y="6373156"/>
            <a:ext cx="2149533" cy="394974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22"/>
          <p:cNvSpPr txBox="1"/>
          <p:nvPr/>
        </p:nvSpPr>
        <p:spPr>
          <a:xfrm>
            <a:off x="9943949" y="6398798"/>
            <a:ext cx="224805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Energy.gov/science</a:t>
            </a:r>
            <a:endParaRPr/>
          </a:p>
        </p:txBody>
      </p:sp>
      <p:sp>
        <p:nvSpPr>
          <p:cNvPr id="148" name="Google Shape;148;p22"/>
          <p:cNvSpPr txBox="1"/>
          <p:nvPr>
            <p:ph idx="1" type="body"/>
          </p:nvPr>
        </p:nvSpPr>
        <p:spPr>
          <a:xfrm>
            <a:off x="409576" y="1389063"/>
            <a:ext cx="5212292" cy="46624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9" name="Google Shape;149;p22"/>
          <p:cNvSpPr/>
          <p:nvPr>
            <p:ph idx="2" type="pic"/>
          </p:nvPr>
        </p:nvSpPr>
        <p:spPr>
          <a:xfrm>
            <a:off x="5856088" y="1"/>
            <a:ext cx="6335912" cy="626385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3"/>
          <p:cNvSpPr/>
          <p:nvPr>
            <p:ph idx="2" type="pic"/>
          </p:nvPr>
        </p:nvSpPr>
        <p:spPr>
          <a:xfrm>
            <a:off x="6096000" y="1"/>
            <a:ext cx="6095999" cy="6324600"/>
          </a:xfrm>
          <a:prstGeom prst="rect">
            <a:avLst/>
          </a:prstGeom>
          <a:noFill/>
          <a:ln>
            <a:noFill/>
          </a:ln>
        </p:spPr>
      </p:sp>
      <p:sp>
        <p:nvSpPr>
          <p:cNvPr id="152" name="Google Shape;152;p23"/>
          <p:cNvSpPr txBox="1"/>
          <p:nvPr>
            <p:ph type="title"/>
          </p:nvPr>
        </p:nvSpPr>
        <p:spPr>
          <a:xfrm>
            <a:off x="361950" y="352977"/>
            <a:ext cx="5448300" cy="141888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venir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p23"/>
          <p:cNvSpPr txBox="1"/>
          <p:nvPr>
            <p:ph idx="1" type="body"/>
          </p:nvPr>
        </p:nvSpPr>
        <p:spPr>
          <a:xfrm>
            <a:off x="361950" y="2043953"/>
            <a:ext cx="5448300" cy="38250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venir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54" name="Google Shape;154;p23"/>
          <p:cNvSpPr/>
          <p:nvPr/>
        </p:nvSpPr>
        <p:spPr>
          <a:xfrm>
            <a:off x="0" y="6320118"/>
            <a:ext cx="12192000" cy="537882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55" name="Google Shape;155;p23"/>
          <p:cNvSpPr txBox="1"/>
          <p:nvPr>
            <p:ph idx="12" type="sldNum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2667" y="6373156"/>
            <a:ext cx="2149533" cy="394974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23"/>
          <p:cNvSpPr txBox="1"/>
          <p:nvPr/>
        </p:nvSpPr>
        <p:spPr>
          <a:xfrm>
            <a:off x="9943949" y="6398798"/>
            <a:ext cx="224805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Energy.gov/science</a:t>
            </a:r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4"/>
          <p:cNvSpPr/>
          <p:nvPr/>
        </p:nvSpPr>
        <p:spPr>
          <a:xfrm>
            <a:off x="0" y="6320118"/>
            <a:ext cx="12192000" cy="537882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60" name="Google Shape;160;p24"/>
          <p:cNvSpPr txBox="1"/>
          <p:nvPr>
            <p:ph idx="12" type="sldNum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61" name="Google Shape;161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2667" y="6373156"/>
            <a:ext cx="2149533" cy="394974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24"/>
          <p:cNvSpPr txBox="1"/>
          <p:nvPr/>
        </p:nvSpPr>
        <p:spPr>
          <a:xfrm>
            <a:off x="9943949" y="6398798"/>
            <a:ext cx="224805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Energy.gov/science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pic>
        <p:nvPicPr>
          <p:cNvPr id="28" name="Google Shape;28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4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34" name="Google Shape;34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5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42" name="Google Shape;42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6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6" name="Google Shape;46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7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8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4" name="Google Shape;54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pic>
        <p:nvPicPr>
          <p:cNvPr id="55" name="Google Shape;55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9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pic>
        <p:nvPicPr>
          <p:cNvPr id="61" name="Google Shape;61;p1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0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3"/>
          <p:cNvSpPr txBox="1"/>
          <p:nvPr>
            <p:ph type="title"/>
          </p:nvPr>
        </p:nvSpPr>
        <p:spPr>
          <a:xfrm>
            <a:off x="408791" y="177283"/>
            <a:ext cx="11317044" cy="8016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venir"/>
              <a:buNone/>
              <a:defRPr b="1" i="0" sz="40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5" name="Google Shape;75;p13"/>
          <p:cNvSpPr txBox="1"/>
          <p:nvPr>
            <p:ph idx="1" type="body"/>
          </p:nvPr>
        </p:nvSpPr>
        <p:spPr>
          <a:xfrm>
            <a:off x="408791" y="1194099"/>
            <a:ext cx="11317044" cy="49828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◦"/>
              <a:defRPr b="0" i="0" sz="20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-3429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-3302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-3302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  <p:sp>
        <p:nvSpPr>
          <p:cNvPr id="76" name="Google Shape;76;p13"/>
          <p:cNvSpPr txBox="1"/>
          <p:nvPr>
            <p:ph idx="12" type="sldNum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osti.gov/biblio/3020720" TargetMode="External"/><Relationship Id="rId4" Type="http://schemas.openxmlformats.org/officeDocument/2006/relationships/hyperlink" Target="https://pubs.rsc.org/en/content/articlelanding/2026/gc/d5gc06557g" TargetMode="External"/><Relationship Id="rId5" Type="http://schemas.openxmlformats.org/officeDocument/2006/relationships/image" Target="../media/image16.png"/><Relationship Id="rId6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5"/>
          <p:cNvSpPr txBox="1"/>
          <p:nvPr/>
        </p:nvSpPr>
        <p:spPr>
          <a:xfrm>
            <a:off x="2426500" y="110925"/>
            <a:ext cx="8777700" cy="13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Computational modeling speeds solvent selection for biomass-to-product pipeline</a:t>
            </a:r>
            <a:endParaRPr sz="360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8" name="Google Shape;168;p25"/>
          <p:cNvSpPr/>
          <p:nvPr/>
        </p:nvSpPr>
        <p:spPr>
          <a:xfrm>
            <a:off x="439150" y="1431650"/>
            <a:ext cx="6972600" cy="13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Background/Objective</a:t>
            </a:r>
            <a:endParaRPr>
              <a:solidFill>
                <a:schemeClr val="accent1"/>
              </a:solidFill>
            </a:endParaRPr>
          </a:p>
          <a:p>
            <a:pPr indent="-2476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1A8109"/>
              </a:buClr>
              <a:buSzPts val="1200"/>
              <a:buFont typeface="Arial"/>
              <a:buChar char="•"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Reductive catalytic fractionation (RCF) is a promising technique to transform lignin into monomers and oligomers that can be biologically upgraded to high-value products. The choice of solvent affects nearly all aspects of the process. This work evaluated a pipeline using RCF of poplar biomass followed by biological funneling with </a:t>
            </a:r>
            <a:r>
              <a:rPr i="1" lang="en-US" sz="1200">
                <a:latin typeface="Times New Roman"/>
                <a:ea typeface="Times New Roman"/>
                <a:cs typeface="Times New Roman"/>
                <a:sym typeface="Times New Roman"/>
              </a:rPr>
              <a:t>Novosphingobium aromaticivorans</a:t>
            </a: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 to 2-pyrone-4,6-dicarboxylic acid (PDC), a potential bioplastic precursor, using six pure solvents and variations of aqueous mixtures.</a:t>
            </a:r>
            <a:endParaRPr sz="1200"/>
          </a:p>
        </p:txBody>
      </p:sp>
      <p:sp>
        <p:nvSpPr>
          <p:cNvPr id="169" name="Google Shape;169;p25"/>
          <p:cNvSpPr/>
          <p:nvPr/>
        </p:nvSpPr>
        <p:spPr>
          <a:xfrm>
            <a:off x="405800" y="2752250"/>
            <a:ext cx="7005900" cy="14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Approach</a:t>
            </a:r>
            <a:endParaRPr>
              <a:solidFill>
                <a:schemeClr val="accent1"/>
              </a:solidFill>
            </a:endParaRPr>
          </a:p>
          <a:p>
            <a:pPr indent="-2476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1A8109"/>
              </a:buClr>
              <a:buSzPts val="1200"/>
              <a:buFont typeface="Arial"/>
              <a:buChar char="•"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Scientists investigated six solvents (methanol, ethanol, isopropanol, isobutanol, 1,4-dioxane, and ethylene glycol) and their aqueous mixtures (5–50 vol% water), for a total of 30 solvent systems. They developed a computational model to correlate experimentally-determined monomer and PDC yields with the Hansen solubility parameters of each solvent. They modeled operation of an integrated poplar-to-PDC biorefinery for 12 solvent systems (six pure solvents and 50% aqueous mixtures), providing comprehensive techno-economic analysis and life cycle assessment insights into solvent selection.</a:t>
            </a:r>
            <a:endParaRPr sz="1200"/>
          </a:p>
        </p:txBody>
      </p:sp>
      <p:sp>
        <p:nvSpPr>
          <p:cNvPr id="170" name="Google Shape;170;p25"/>
          <p:cNvSpPr/>
          <p:nvPr/>
        </p:nvSpPr>
        <p:spPr>
          <a:xfrm>
            <a:off x="439150" y="4231550"/>
            <a:ext cx="110592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accent1"/>
                </a:solidFill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Results</a:t>
            </a:r>
            <a:endParaRPr>
              <a:solidFill>
                <a:schemeClr val="accent1"/>
              </a:solidFill>
              <a:highlight>
                <a:schemeClr val="lt1"/>
              </a:highlight>
            </a:endParaRPr>
          </a:p>
          <a:p>
            <a:pPr indent="-2476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1A8109"/>
              </a:buClr>
              <a:buSzPts val="1200"/>
              <a:buFont typeface="Arial"/>
              <a:buChar char="•"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Analyses identified a 50 %vol methanol/water system as optimal because it reduces RCF reactor pressure and is compatible with microbial funneling by </a:t>
            </a:r>
            <a:r>
              <a:rPr i="1" lang="en-US" sz="1200">
                <a:latin typeface="Times New Roman"/>
                <a:ea typeface="Times New Roman"/>
                <a:cs typeface="Times New Roman"/>
                <a:sym typeface="Times New Roman"/>
              </a:rPr>
              <a:t>N. aromaticivorans</a:t>
            </a: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. This system produced 63 g PDC per kg biomass from 85 g phenolic monomers per kg biomass at a reactor pressure of 48 bar (reduced 26% compared to previous work). The minimum selling price for the system is $13.98 per kg of purified PDC, a reduction of 24% compared to previous work. The carbon footprint was 1.47 kg CO</a:t>
            </a:r>
            <a:r>
              <a:rPr baseline="-25000" lang="en-US" sz="1200"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e/kg.</a:t>
            </a:r>
            <a:endParaRPr sz="1200"/>
          </a:p>
        </p:txBody>
      </p:sp>
      <p:sp>
        <p:nvSpPr>
          <p:cNvPr id="171" name="Google Shape;171;p25"/>
          <p:cNvSpPr txBox="1"/>
          <p:nvPr/>
        </p:nvSpPr>
        <p:spPr>
          <a:xfrm>
            <a:off x="439150" y="5154950"/>
            <a:ext cx="110592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Significance/Impacts</a:t>
            </a:r>
            <a:endParaRPr>
              <a:solidFill>
                <a:schemeClr val="accent1"/>
              </a:solidFill>
            </a:endParaRPr>
          </a:p>
          <a:p>
            <a:pPr indent="-2476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1A8109"/>
              </a:buClr>
              <a:buSzPts val="1200"/>
              <a:buFont typeface="Arial"/>
              <a:buChar char="•"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One of the most abundant biopolymers on Earth, lignin is a potential feedstock for sustainable high-value bioproducts. This work identified solvent systems that maximize product yields at lower reactor pressure, which could reduce the cost of producing plant-based chemicals. Modeling tools developed here could be used to speed up solvent selection for other systems without extensive physical experiments.</a:t>
            </a:r>
            <a:endParaRPr sz="1200"/>
          </a:p>
        </p:txBody>
      </p:sp>
      <p:sp>
        <p:nvSpPr>
          <p:cNvPr id="172" name="Google Shape;172;p25"/>
          <p:cNvSpPr txBox="1"/>
          <p:nvPr/>
        </p:nvSpPr>
        <p:spPr>
          <a:xfrm>
            <a:off x="439150" y="6035696"/>
            <a:ext cx="11059200" cy="2463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latin typeface="Times New Roman"/>
                <a:ea typeface="Times New Roman"/>
                <a:cs typeface="Times New Roman"/>
                <a:sym typeface="Times New Roman"/>
              </a:rPr>
              <a:t>Sripada, S., et al. </a:t>
            </a:r>
            <a:r>
              <a:rPr lang="en-US" sz="10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Solvent selection for a biomass-to-bioproduct pipeline through integrated reductive catalytic fractionation and microbial funneling</a:t>
            </a:r>
            <a:r>
              <a:rPr lang="en-US" sz="1000">
                <a:latin typeface="Times New Roman"/>
                <a:ea typeface="Times New Roman"/>
                <a:cs typeface="Times New Roman"/>
                <a:sym typeface="Times New Roman"/>
              </a:rPr>
              <a:t>. Green Chemistry. (2026). [DOI:</a:t>
            </a:r>
            <a:r>
              <a:rPr lang="en-US" sz="10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/>
              </a:rPr>
              <a:t>10.1039/D5GC06557G</a:t>
            </a:r>
            <a:r>
              <a:rPr lang="en-US" sz="1000">
                <a:latin typeface="Times New Roman"/>
                <a:ea typeface="Times New Roman"/>
                <a:cs typeface="Times New Roman"/>
                <a:sym typeface="Times New Roman"/>
              </a:rPr>
              <a:t>]</a:t>
            </a:r>
            <a:endParaRPr sz="1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Great Lakes Bioenergy Research Center logo with blue circles, an orange star, and a green leaf" id="173" name="Google Shape;173;p25"/>
          <p:cNvPicPr preferRelativeResize="0"/>
          <p:nvPr/>
        </p:nvPicPr>
        <p:blipFill rotWithShape="1">
          <a:blip r:embed="rId5">
            <a:alphaModFix/>
          </a:blip>
          <a:srcRect b="7927" l="0" r="0" t="7918"/>
          <a:stretch/>
        </p:blipFill>
        <p:spPr>
          <a:xfrm>
            <a:off x="405789" y="187053"/>
            <a:ext cx="2087890" cy="9233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ircular workflow diagram showing biomass (with solvent, H₂, catalyst) undergoing reductive catalytic fractionation to yield lignin monomers, which are funneled microbially to produce PDC. Hansen solubility parameters guide solvent selection, informed iteratively by technoeconomic and life cycle analyses." id="174" name="Google Shape;174;p25" title="Figure1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553300" y="1557475"/>
            <a:ext cx="3945052" cy="2157434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25"/>
          <p:cNvSpPr txBox="1"/>
          <p:nvPr/>
        </p:nvSpPr>
        <p:spPr>
          <a:xfrm>
            <a:off x="7553300" y="3779625"/>
            <a:ext cx="40299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Schematic of integrated experimental-modeling approach</a:t>
            </a:r>
            <a:endParaRPr sz="1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New Scien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0436A"/>
      </a:accent1>
      <a:accent2>
        <a:srgbClr val="92DCE5"/>
      </a:accent2>
      <a:accent3>
        <a:srgbClr val="D64933"/>
      </a:accent3>
      <a:accent4>
        <a:srgbClr val="7C7C7C"/>
      </a:accent4>
      <a:accent5>
        <a:srgbClr val="EFCB68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