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handoutMasterIdLst>
    <p:handoutMasterId r:id="rId8"/>
  </p:handoutMasterIdLst>
  <p:sldIdLst>
    <p:sldId id="437"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75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AA34"/>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63" autoAdjust="0"/>
    <p:restoredTop sz="96006" autoAdjust="0"/>
  </p:normalViewPr>
  <p:slideViewPr>
    <p:cSldViewPr snapToGrid="0">
      <p:cViewPr>
        <p:scale>
          <a:sx n="150" d="100"/>
          <a:sy n="150" d="100"/>
        </p:scale>
        <p:origin x="184" y="88"/>
      </p:cViewPr>
      <p:guideLst>
        <p:guide orient="horz" pos="2160"/>
        <p:guide pos="4752"/>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11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01933470-C82D-4D91-BC44-EDDF0F3DAA3C}" type="datetimeFigureOut">
              <a:rPr lang="en-US"/>
              <a:pPr>
                <a:defRPr/>
              </a:pPr>
              <a:t>11/22/17</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CDC09BA1-F2D0-444F-980D-8F03A3EE7AE6}" type="slidenum">
              <a:rPr lang="en-US"/>
              <a:pPr>
                <a:defRPr/>
              </a:pPr>
              <a:t>‹#›</a:t>
            </a:fld>
            <a:endParaRPr lang="en-US" dirty="0"/>
          </a:p>
        </p:txBody>
      </p:sp>
    </p:spTree>
    <p:extLst>
      <p:ext uri="{BB962C8B-B14F-4D97-AF65-F5344CB8AC3E}">
        <p14:creationId xmlns:p14="http://schemas.microsoft.com/office/powerpoint/2010/main" val="1126369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D1BB9D18-7567-4D19-8665-5AE6C32131D1}" type="datetimeFigureOut">
              <a:rPr lang="en-US"/>
              <a:pPr>
                <a:defRPr/>
              </a:pPr>
              <a:t>11/22/17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r>
              <a:rPr lang="en-US" dirty="0"/>
              <a:t>June 13-15, 2011</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7349337F-5096-4607-B08E-5CD7BA64E5E0}" type="slidenum">
              <a:rPr lang="en-US"/>
              <a:pPr>
                <a:defRPr/>
              </a:pPr>
              <a:t>‹#›</a:t>
            </a:fld>
            <a:endParaRPr lang="en-US" dirty="0"/>
          </a:p>
        </p:txBody>
      </p:sp>
    </p:spTree>
    <p:extLst>
      <p:ext uri="{BB962C8B-B14F-4D97-AF65-F5344CB8AC3E}">
        <p14:creationId xmlns:p14="http://schemas.microsoft.com/office/powerpoint/2010/main" val="717994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CA3CBC3-7A8E-4EEE-BFC3-2F119B620096}" type="slidenum">
              <a:rPr lang="en-US"/>
              <a:pPr/>
              <a:t>1</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noAutofit/>
          </a:bodyPr>
          <a:lstStyle/>
          <a:p>
            <a:pPr eaLnBrk="1" hangingPunct="1">
              <a:lnSpc>
                <a:spcPct val="80000"/>
              </a:lnSpc>
            </a:pPr>
            <a:r>
              <a:rPr lang="en-US" sz="700" b="1" dirty="0" smtClean="0"/>
              <a:t>Notes:</a:t>
            </a:r>
          </a:p>
          <a:p>
            <a:pPr eaLnBrk="1" hangingPunct="1">
              <a:lnSpc>
                <a:spcPct val="80000"/>
              </a:lnSpc>
            </a:pPr>
            <a:r>
              <a:rPr lang="en-US" sz="700" b="0" dirty="0" smtClean="0"/>
              <a:t>text</a:t>
            </a:r>
          </a:p>
          <a:p>
            <a:pPr eaLnBrk="1" hangingPunct="1">
              <a:lnSpc>
                <a:spcPct val="80000"/>
              </a:lnSpc>
            </a:pPr>
            <a:endParaRPr lang="en-US" sz="700" b="1" dirty="0" smtClean="0"/>
          </a:p>
          <a:p>
            <a:pPr eaLnBrk="1" hangingPunct="1">
              <a:lnSpc>
                <a:spcPct val="80000"/>
              </a:lnSpc>
            </a:pPr>
            <a:r>
              <a:rPr lang="en-US" sz="700" b="1" dirty="0" smtClean="0"/>
              <a:t>Title again</a:t>
            </a:r>
            <a:r>
              <a:rPr lang="en-US" sz="700" b="1" baseline="0" dirty="0" smtClean="0"/>
              <a:t>:</a:t>
            </a:r>
            <a:endParaRPr lang="en-US" sz="700" b="1" dirty="0" smtClean="0"/>
          </a:p>
          <a:p>
            <a:pPr eaLnBrk="1" hangingPunct="1">
              <a:lnSpc>
                <a:spcPct val="80000"/>
              </a:lnSpc>
            </a:pPr>
            <a:r>
              <a:rPr lang="en-US" sz="700" dirty="0" smtClean="0"/>
              <a:t>Text 1-2 </a:t>
            </a:r>
            <a:r>
              <a:rPr lang="en-US" sz="700" smtClean="0"/>
              <a:t>sentence summary?</a:t>
            </a:r>
            <a:endParaRPr lang="en-US" sz="700" dirty="0" smtClean="0"/>
          </a:p>
        </p:txBody>
      </p:sp>
    </p:spTree>
    <p:extLst>
      <p:ext uri="{BB962C8B-B14F-4D97-AF65-F5344CB8AC3E}">
        <p14:creationId xmlns:p14="http://schemas.microsoft.com/office/powerpoint/2010/main" val="340643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5"/>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p:txBody>
          <a:bodyPr/>
          <a:lstStyle>
            <a:lvl1pPr>
              <a:defRPr/>
            </a:lvl1pPr>
          </a:lstStyle>
          <a:p>
            <a:pPr>
              <a:defRPr/>
            </a:pPr>
            <a:fld id="{531FA98C-247A-46F9-A17E-E1108870C46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3"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4" name="Rectangle 8"/>
          <p:cNvSpPr/>
          <p:nvPr userDrawn="1"/>
        </p:nvSpPr>
        <p:spPr bwMode="auto">
          <a:xfrm>
            <a:off x="0" y="6629400"/>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5" name="Rectangle 235"/>
          <p:cNvSpPr>
            <a:spLocks noChangeArrowheads="1"/>
          </p:cNvSpPr>
          <p:nvPr/>
        </p:nvSpPr>
        <p:spPr bwMode="auto">
          <a:xfrm>
            <a:off x="2386013" y="6635750"/>
            <a:ext cx="6600825" cy="211138"/>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Content Placeholder 1"/>
          <p:cNvSpPr>
            <a:spLocks noGrp="1"/>
          </p:cNvSpPr>
          <p:nvPr>
            <p:ph/>
          </p:nvPr>
        </p:nvSpPr>
        <p:spPr>
          <a:xfrm>
            <a:off x="457200" y="381000"/>
            <a:ext cx="8229600" cy="57451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spd="slow"/>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CD4BD2A-A61B-43C4-A97F-6D47483509E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92" r:id="rId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5" name="Text Box 9"/>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12299" name="Text Box 50"/>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5" name="TextBox 4"/>
          <p:cNvSpPr txBox="1"/>
          <p:nvPr/>
        </p:nvSpPr>
        <p:spPr>
          <a:xfrm>
            <a:off x="2438400" y="152400"/>
            <a:ext cx="6629400" cy="707886"/>
          </a:xfrm>
          <a:prstGeom prst="rect">
            <a:avLst/>
          </a:prstGeom>
          <a:noFill/>
        </p:spPr>
        <p:txBody>
          <a:bodyPr wrap="square" rtlCol="0">
            <a:spAutoFit/>
          </a:bodyPr>
          <a:lstStyle/>
          <a:p>
            <a:r>
              <a:rPr lang="en-US" sz="2000" b="1" dirty="0" smtClean="0"/>
              <a:t>Improved understanding of lignin recalcitrance by defining and quantitatively determining lignin dimers</a:t>
            </a:r>
            <a:endParaRPr lang="en-US" sz="2000" b="1" dirty="0"/>
          </a:p>
        </p:txBody>
      </p:sp>
      <p:sp>
        <p:nvSpPr>
          <p:cNvPr id="6" name="TextBox 5"/>
          <p:cNvSpPr txBox="1"/>
          <p:nvPr/>
        </p:nvSpPr>
        <p:spPr>
          <a:xfrm>
            <a:off x="5617633" y="5808134"/>
            <a:ext cx="3399366" cy="707886"/>
          </a:xfrm>
          <a:prstGeom prst="rect">
            <a:avLst/>
          </a:prstGeom>
          <a:noFill/>
        </p:spPr>
        <p:txBody>
          <a:bodyPr wrap="square" rtlCol="0">
            <a:spAutoFit/>
          </a:bodyPr>
          <a:lstStyle/>
          <a:p>
            <a:r>
              <a:rPr lang="en-US" sz="1000" b="1" i="1" dirty="0" smtClean="0"/>
              <a:t>Inside Cover: </a:t>
            </a:r>
            <a:r>
              <a:rPr lang="en-US" sz="1000" dirty="0" err="1" smtClean="0"/>
              <a:t>Yue</a:t>
            </a:r>
            <a:r>
              <a:rPr lang="en-US" sz="1000" dirty="0"/>
              <a:t>, F. </a:t>
            </a:r>
            <a:r>
              <a:rPr lang="en-US" sz="1000" i="1" dirty="0"/>
              <a:t>et al.</a:t>
            </a:r>
            <a:r>
              <a:rPr lang="en-US" sz="1000" dirty="0"/>
              <a:t> “Lignin-derived </a:t>
            </a:r>
            <a:r>
              <a:rPr lang="en-US" sz="1000" dirty="0" err="1"/>
              <a:t>thioacidolysis</a:t>
            </a:r>
            <a:r>
              <a:rPr lang="en-US" sz="1000" dirty="0"/>
              <a:t> dimers: reevaluation, new products, authentication, and quantification</a:t>
            </a:r>
            <a:r>
              <a:rPr lang="en-US" sz="1000" b="1" dirty="0"/>
              <a:t>.”</a:t>
            </a:r>
            <a:r>
              <a:rPr lang="en-US" sz="1000" dirty="0"/>
              <a:t> </a:t>
            </a:r>
            <a:r>
              <a:rPr lang="en-US" sz="1000" i="1" dirty="0" err="1"/>
              <a:t>ChemSusChem</a:t>
            </a:r>
            <a:r>
              <a:rPr lang="en-US" sz="1000" i="1" dirty="0"/>
              <a:t> </a:t>
            </a:r>
            <a:r>
              <a:rPr lang="en-US" sz="1000" b="1" dirty="0"/>
              <a:t>10</a:t>
            </a:r>
            <a:r>
              <a:rPr lang="en-US" sz="1000" dirty="0"/>
              <a:t>, 830-835 (2017</a:t>
            </a:r>
            <a:r>
              <a:rPr lang="en-US" sz="1000" dirty="0" smtClean="0"/>
              <a:t>) [</a:t>
            </a:r>
            <a:r>
              <a:rPr lang="en-US" sz="1000" dirty="0"/>
              <a:t>DOI: 10.1002/cssc.201700101].  </a:t>
            </a:r>
          </a:p>
        </p:txBody>
      </p:sp>
      <p:sp>
        <p:nvSpPr>
          <p:cNvPr id="7" name="TextBox 6"/>
          <p:cNvSpPr txBox="1"/>
          <p:nvPr/>
        </p:nvSpPr>
        <p:spPr>
          <a:xfrm>
            <a:off x="0" y="1073147"/>
            <a:ext cx="5435601" cy="1477328"/>
          </a:xfrm>
          <a:prstGeom prst="rect">
            <a:avLst/>
          </a:prstGeom>
          <a:noFill/>
        </p:spPr>
        <p:txBody>
          <a:bodyPr wrap="square" rtlCol="0">
            <a:spAutoFit/>
          </a:bodyPr>
          <a:lstStyle/>
          <a:p>
            <a:r>
              <a:rPr lang="en-US" sz="2000" b="1" u="sng" dirty="0" smtClean="0">
                <a:solidFill>
                  <a:schemeClr val="accent1">
                    <a:lumMod val="75000"/>
                  </a:schemeClr>
                </a:solidFill>
                <a:latin typeface="+mn-lt"/>
              </a:rPr>
              <a:t>Objective</a:t>
            </a:r>
            <a:r>
              <a:rPr lang="en-US" dirty="0" smtClean="0">
                <a:latin typeface="+mn-lt"/>
              </a:rPr>
              <a:t> </a:t>
            </a:r>
            <a:r>
              <a:rPr lang="en-US" sz="1400" dirty="0" smtClean="0">
                <a:latin typeface="+mn-lt"/>
              </a:rPr>
              <a:t>The analysis of degradation products released by lignin depolymerization is valuable for characterizing otherwise complex and heterogeneous lignin structures, but the lack of authenticated standard compounds and the resulting uncertainty regarding their structures limits the usefulness of this approach. We sought to address this limitation by synthesizing and validating dimeric lignin compounds. </a:t>
            </a:r>
          </a:p>
        </p:txBody>
      </p:sp>
      <p:sp>
        <p:nvSpPr>
          <p:cNvPr id="8" name="TextBox 7"/>
          <p:cNvSpPr txBox="1"/>
          <p:nvPr/>
        </p:nvSpPr>
        <p:spPr>
          <a:xfrm>
            <a:off x="0" y="2451100"/>
            <a:ext cx="5554133" cy="1926168"/>
          </a:xfrm>
          <a:prstGeom prst="rect">
            <a:avLst/>
          </a:prstGeom>
          <a:noFill/>
        </p:spPr>
        <p:txBody>
          <a:bodyPr wrap="square" rtlCol="0">
            <a:spAutoFit/>
          </a:bodyPr>
          <a:lstStyle/>
          <a:p>
            <a:r>
              <a:rPr lang="en-US" sz="2000" b="1" u="sng" dirty="0" smtClean="0">
                <a:solidFill>
                  <a:schemeClr val="accent1">
                    <a:lumMod val="75000"/>
                  </a:schemeClr>
                </a:solidFill>
                <a:latin typeface="+mn-lt"/>
              </a:rPr>
              <a:t>Approach</a:t>
            </a:r>
            <a:endParaRPr lang="en-US" sz="1400" dirty="0" smtClean="0">
              <a:latin typeface="+mn-lt"/>
            </a:endParaRPr>
          </a:p>
          <a:p>
            <a:pPr lvl="0">
              <a:buFont typeface="Wingdings" pitchFamily="2" charset="2"/>
              <a:buChar char="Ø"/>
            </a:pPr>
            <a:r>
              <a:rPr lang="en-US" sz="1400" dirty="0" smtClean="0">
                <a:latin typeface="+mn-lt"/>
              </a:rPr>
              <a:t> Synthesize 12 guaiacyl-type dimeric lignin compounds and authenticate these as standard reference compounds using gas chromatography (GC) techniques; design an improved internal standard with characteristics closer to those of the analytes </a:t>
            </a:r>
          </a:p>
          <a:p>
            <a:pPr lvl="0">
              <a:buFont typeface="Wingdings" pitchFamily="2" charset="2"/>
              <a:buChar char="Ø"/>
            </a:pPr>
            <a:r>
              <a:rPr lang="en-US" sz="1400" dirty="0">
                <a:latin typeface="+mn-lt"/>
              </a:rPr>
              <a:t> </a:t>
            </a:r>
            <a:r>
              <a:rPr lang="en-US" sz="1400" dirty="0" smtClean="0">
                <a:latin typeface="+mn-lt"/>
              </a:rPr>
              <a:t>Using GC analysis and NMR spectroscopy, confirm the presence of these products in thioacidolysis-released biomass using softwood samples from loblolly pine and white spruce</a:t>
            </a:r>
          </a:p>
        </p:txBody>
      </p:sp>
      <p:sp>
        <p:nvSpPr>
          <p:cNvPr id="9" name="TextBox 8"/>
          <p:cNvSpPr txBox="1"/>
          <p:nvPr/>
        </p:nvSpPr>
        <p:spPr>
          <a:xfrm>
            <a:off x="0" y="4233327"/>
            <a:ext cx="5571067" cy="2339102"/>
          </a:xfrm>
          <a:prstGeom prst="rect">
            <a:avLst/>
          </a:prstGeom>
          <a:noFill/>
        </p:spPr>
        <p:txBody>
          <a:bodyPr wrap="square" rtlCol="0">
            <a:spAutoFit/>
          </a:bodyPr>
          <a:lstStyle/>
          <a:p>
            <a:r>
              <a:rPr lang="en-US" sz="2000" b="1" u="sng" dirty="0" smtClean="0">
                <a:solidFill>
                  <a:schemeClr val="accent1">
                    <a:lumMod val="75000"/>
                  </a:schemeClr>
                </a:solidFill>
                <a:latin typeface="+mn-lt"/>
              </a:rPr>
              <a:t>Result/Impacts</a:t>
            </a:r>
          </a:p>
          <a:p>
            <a:pPr marL="285750" indent="-285750">
              <a:buFont typeface="Wingdings" panose="05000000000000000000" pitchFamily="2" charset="2"/>
              <a:buChar char="Ø"/>
            </a:pPr>
            <a:r>
              <a:rPr lang="en-US" sz="1400" dirty="0" smtClean="0">
                <a:latin typeface="+mn-lt"/>
              </a:rPr>
              <a:t>A total of 12 guaiacyl-type dimeric compounds released by thioacidolysis from softwood lignins have been verified and quantified with synthesized standard compounds.</a:t>
            </a:r>
          </a:p>
          <a:p>
            <a:pPr marL="285750" indent="-285750">
              <a:buFont typeface="Wingdings" panose="05000000000000000000" pitchFamily="2" charset="2"/>
              <a:buChar char="Ø"/>
            </a:pPr>
            <a:r>
              <a:rPr lang="en-US" sz="1400" dirty="0" smtClean="0">
                <a:latin typeface="+mn-lt"/>
              </a:rPr>
              <a:t>Using these authenticated compounds, </a:t>
            </a:r>
            <a:r>
              <a:rPr lang="en-US" sz="1400" dirty="0" smtClean="0">
                <a:latin typeface="+mn-lt"/>
                <a:cs typeface="Symbol" charset="2"/>
              </a:rPr>
              <a:t>β</a:t>
            </a:r>
            <a:r>
              <a:rPr lang="en-US" sz="1400" dirty="0">
                <a:latin typeface="+mn-lt"/>
              </a:rPr>
              <a:t>–</a:t>
            </a:r>
            <a:r>
              <a:rPr lang="en-US" sz="1400" dirty="0" smtClean="0">
                <a:latin typeface="+mn-lt"/>
                <a:cs typeface="Symbol" charset="2"/>
              </a:rPr>
              <a:t>β</a:t>
            </a:r>
            <a:r>
              <a:rPr lang="en-US" sz="1400" dirty="0" smtClean="0">
                <a:latin typeface="+mn-lt"/>
              </a:rPr>
              <a:t> structures in softwood lignin were verified and quantified for the first time, supporting the traditional combinatorial coupling theory of lignification.</a:t>
            </a:r>
          </a:p>
          <a:p>
            <a:pPr marL="285750" indent="-285750">
              <a:buFont typeface="Wingdings" panose="05000000000000000000" pitchFamily="2" charset="2"/>
              <a:buChar char="Ø"/>
            </a:pPr>
            <a:r>
              <a:rPr lang="en-US" sz="1400" dirty="0" smtClean="0">
                <a:latin typeface="+mn-lt"/>
              </a:rPr>
              <a:t>The metrics obtained in this work provide the most accurate information to verify dimeric units released by </a:t>
            </a:r>
            <a:r>
              <a:rPr lang="en-US" sz="1400" dirty="0">
                <a:latin typeface="+mn-lt"/>
                <a:cs typeface="Symbol" charset="2"/>
              </a:rPr>
              <a:t>β</a:t>
            </a:r>
            <a:r>
              <a:rPr lang="en-US" sz="1400" dirty="0" smtClean="0">
                <a:latin typeface="+mn-lt"/>
              </a:rPr>
              <a:t>-aryl ether cleaving methods and will help guide lignocellulosic valorization efforts.</a:t>
            </a:r>
          </a:p>
        </p:txBody>
      </p:sp>
      <p:sp>
        <p:nvSpPr>
          <p:cNvPr id="12" name="TextBox 11"/>
          <p:cNvSpPr txBox="1"/>
          <p:nvPr/>
        </p:nvSpPr>
        <p:spPr>
          <a:xfrm>
            <a:off x="0" y="0"/>
            <a:ext cx="2416046" cy="369332"/>
          </a:xfrm>
          <a:prstGeom prst="rect">
            <a:avLst/>
          </a:prstGeom>
          <a:noFill/>
        </p:spPr>
        <p:txBody>
          <a:bodyPr wrap="none" rtlCol="0">
            <a:spAutoFit/>
          </a:bodyPr>
          <a:lstStyle/>
          <a:p>
            <a:r>
              <a:rPr lang="en-US" i="1" u="sng" dirty="0" smtClean="0">
                <a:effectLst>
                  <a:outerShdw blurRad="38100" dist="38100" dir="2700000" algn="tl">
                    <a:srgbClr val="000000">
                      <a:alpha val="43137"/>
                    </a:srgbClr>
                  </a:outerShdw>
                </a:effectLst>
                <a:latin typeface="Times New Roman" pitchFamily="18" charset="0"/>
                <a:cs typeface="Times New Roman" pitchFamily="18" charset="0"/>
              </a:rPr>
              <a:t>BRC Science Highlight</a:t>
            </a:r>
            <a:endParaRPr lang="en-US" i="1" u="sng"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3" name="Picture 2"/>
          <p:cNvPicPr>
            <a:picLocks noChangeAspect="1" noChangeArrowheads="1"/>
          </p:cNvPicPr>
          <p:nvPr/>
        </p:nvPicPr>
        <p:blipFill>
          <a:blip r:embed="rId3" cstate="print"/>
          <a:srcRect/>
          <a:stretch>
            <a:fillRect/>
          </a:stretch>
        </p:blipFill>
        <p:spPr bwMode="auto">
          <a:xfrm>
            <a:off x="152400" y="381632"/>
            <a:ext cx="1728787" cy="764523"/>
          </a:xfrm>
          <a:prstGeom prst="rect">
            <a:avLst/>
          </a:prstGeom>
          <a:noFill/>
          <a:ln w="9525">
            <a:noFill/>
            <a:miter lim="800000"/>
            <a:headEnd/>
            <a:tailEnd/>
          </a:ln>
        </p:spPr>
      </p:pic>
      <p:sp>
        <p:nvSpPr>
          <p:cNvPr id="14" name="Rectangle 235"/>
          <p:cNvSpPr>
            <a:spLocks noChangeArrowheads="1"/>
          </p:cNvSpPr>
          <p:nvPr/>
        </p:nvSpPr>
        <p:spPr bwMode="auto">
          <a:xfrm>
            <a:off x="-34925" y="6646863"/>
            <a:ext cx="2320925" cy="274637"/>
          </a:xfrm>
          <a:prstGeom prst="rect">
            <a:avLst/>
          </a:prstGeom>
          <a:noFill/>
          <a:ln w="9525" algn="ctr">
            <a:noFill/>
            <a:miter lim="800000"/>
            <a:headEnd/>
            <a:tailEnd/>
          </a:ln>
          <a:effectLst/>
        </p:spPr>
        <p:txBody>
          <a:bodyPr/>
          <a:lstStyle/>
          <a:p>
            <a:pPr marL="171450" indent="-171450" eaLnBrk="0" fontAlgn="auto" hangingPunct="0">
              <a:lnSpc>
                <a:spcPct val="90000"/>
              </a:lnSpc>
              <a:spcBef>
                <a:spcPts val="0"/>
              </a:spcBef>
              <a:spcAft>
                <a:spcPts val="0"/>
              </a:spcAft>
              <a:defRPr/>
            </a:pPr>
            <a:r>
              <a:rPr lang="en-US" sz="1200" b="1" dirty="0" smtClean="0">
                <a:solidFill>
                  <a:schemeClr val="bg1"/>
                </a:solidFill>
                <a:latin typeface="+mn-lt"/>
                <a:ea typeface="Rod"/>
                <a:cs typeface="Rod"/>
              </a:rPr>
              <a:t>	GLBRC March 2017</a:t>
            </a:r>
            <a:endParaRPr lang="en-US" sz="1200" b="1" dirty="0">
              <a:solidFill>
                <a:schemeClr val="bg1"/>
              </a:solidFill>
              <a:latin typeface="+mn-lt"/>
              <a:ea typeface="Rod"/>
              <a:cs typeface="Rod"/>
            </a:endParaRP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KeywordTaxHTField xmlns="f66da2ca-f37c-4205-929f-e8e9af1907d3">
      <Terms xmlns="http://schemas.microsoft.com/office/infopath/2007/PartnerControls"/>
    </TaxKeywordTaxHTField>
    <TaxCatchAll xmlns="f66da2ca-f37c-4205-929f-e8e9af1907d3"/>
    <Comments_x002c__x0020_Notes_x002c__x0020_etc xmlns="598d3dbc-fa83-42fa-b207-889270677883" xsi:nil="true"/>
    <PublishingExpirationDate xmlns="http://schemas.microsoft.com/sharepoint/v3" xsi:nil="true"/>
    <PublishingStartDate xmlns="http://schemas.microsoft.com/sharepoint/v3" xsi:nil="true"/>
    <_dlc_DocId xmlns="f66da2ca-f37c-4205-929f-e8e9af1907d3">HUBDOC-169-577</_dlc_DocId>
    <_dlc_DocIdUrl xmlns="f66da2ca-f37c-4205-929f-e8e9af1907d3">
      <Url>https://intranet.wei.wisc.edu/glbrc/doe/_layouts/15/DocIdRedir.aspx?ID=HUBDOC-169-577</Url>
      <Description>HUBDOC-169-577</Description>
    </_dlc_DocIdUrl>
    <_dlc_DocIdPersistId xmlns="f66da2ca-f37c-4205-929f-e8e9af1907d3">false</_dlc_DocIdPersistId>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247064B81CB5A84D8992C1DDBD34D590" ma:contentTypeVersion="0" ma:contentTypeDescription="Create a new document." ma:contentTypeScope="" ma:versionID="6738319440a0d4a8b574b44f29c8374c">
  <xsd:schema xmlns:xsd="http://www.w3.org/2001/XMLSchema" xmlns:xs="http://www.w3.org/2001/XMLSchema" xmlns:p="http://schemas.microsoft.com/office/2006/metadata/properties" xmlns:ns1="http://schemas.microsoft.com/sharepoint/v3" xmlns:ns2="f66da2ca-f37c-4205-929f-e8e9af1907d3" xmlns:ns3="598d3dbc-fa83-42fa-b207-889270677883" targetNamespace="http://schemas.microsoft.com/office/2006/metadata/properties" ma:root="true" ma:fieldsID="6ee46b2ab99f8bb7e069b4b66d7ecdec" ns1:_="" ns2:_="" ns3:_="">
    <xsd:import namespace="http://schemas.microsoft.com/sharepoint/v3"/>
    <xsd:import namespace="f66da2ca-f37c-4205-929f-e8e9af1907d3"/>
    <xsd:import namespace="598d3dbc-fa83-42fa-b207-889270677883"/>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2:TaxKeywordTaxHTField" minOccurs="0"/>
                <xsd:element ref="ns2:TaxCatchAll" minOccurs="0"/>
                <xsd:element ref="ns3:Comments_x002c__x0020_Notes_x002c__x0020_et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66da2ca-f37c-4205-929f-e8e9af1907d3"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element name="TaxKeywordTaxHTField" ma:index="14" nillable="true" ma:taxonomy="true" ma:internalName="TaxKeywordTaxHTField" ma:taxonomyFieldName="TaxKeyword" ma:displayName="Enterprise Keywords" ma:fieldId="{23f27201-bee3-471e-b2e7-b64fd8b7ca38}" ma:taxonomyMulti="true" ma:sspId="8627bd82-0569-4858-99f3-d7174152a405"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hidden="true" ma:list="{52eabb01-f6f8-4398-a964-66c8658a72c0}" ma:internalName="TaxCatchAll" ma:showField="CatchAllData" ma:web="f66da2ca-f37c-4205-929f-e8e9af1907d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8d3dbc-fa83-42fa-b207-889270677883" elementFormDefault="qualified">
    <xsd:import namespace="http://schemas.microsoft.com/office/2006/documentManagement/types"/>
    <xsd:import namespace="http://schemas.microsoft.com/office/infopath/2007/PartnerControls"/>
    <xsd:element name="Comments_x002c__x0020_Notes_x002c__x0020_etc" ma:index="16" nillable="true" ma:displayName="Comments, Notes, etc" ma:internalName="Comments_x002c__x0020_Notes_x002c__x0020_etc">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E273A0-DD58-4D63-AD59-E4FD25EB50A2}">
  <ds:schemaRefs>
    <ds:schemaRef ds:uri="http://schemas.microsoft.com/office/2006/metadata/properties"/>
    <ds:schemaRef ds:uri="http://schemas.microsoft.com/office/infopath/2007/PartnerControls"/>
    <ds:schemaRef ds:uri="f66da2ca-f37c-4205-929f-e8e9af1907d3"/>
    <ds:schemaRef ds:uri="598d3dbc-fa83-42fa-b207-889270677883"/>
    <ds:schemaRef ds:uri="http://schemas.microsoft.com/sharepoint/v3"/>
  </ds:schemaRefs>
</ds:datastoreItem>
</file>

<file path=customXml/itemProps2.xml><?xml version="1.0" encoding="utf-8"?>
<ds:datastoreItem xmlns:ds="http://schemas.openxmlformats.org/officeDocument/2006/customXml" ds:itemID="{D73A89BB-3228-4566-B5DE-ED801792271A}">
  <ds:schemaRefs>
    <ds:schemaRef ds:uri="http://schemas.microsoft.com/sharepoint/events"/>
  </ds:schemaRefs>
</ds:datastoreItem>
</file>

<file path=customXml/itemProps3.xml><?xml version="1.0" encoding="utf-8"?>
<ds:datastoreItem xmlns:ds="http://schemas.openxmlformats.org/officeDocument/2006/customXml" ds:itemID="{4CE68956-2A2F-4AF9-A683-C63B389D65EE}">
  <ds:schemaRefs>
    <ds:schemaRef ds:uri="http://schemas.microsoft.com/sharepoint/v3/contenttype/forms"/>
  </ds:schemaRefs>
</ds:datastoreItem>
</file>

<file path=customXml/itemProps4.xml><?xml version="1.0" encoding="utf-8"?>
<ds:datastoreItem xmlns:ds="http://schemas.openxmlformats.org/officeDocument/2006/customXml" ds:itemID="{5EDED528-518D-4C69-AD84-97438F549D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6da2ca-f37c-4205-929f-e8e9af1907d3"/>
    <ds:schemaRef ds:uri="598d3dbc-fa83-42fa-b207-8892706778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10403</TotalTime>
  <Words>263</Words>
  <Application>Microsoft Macintosh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Rod</vt:lpstr>
      <vt:lpstr>Symbol</vt:lpstr>
      <vt:lpstr>Times New Roman</vt:lpstr>
      <vt:lpstr>Wingdings</vt:lpstr>
      <vt:lpstr>Office Theme</vt:lpstr>
      <vt:lpstr>PowerPoint Presentation</vt:lpstr>
    </vt:vector>
  </TitlesOfParts>
  <Company>US Department of Energy (SC)</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BER</dc:title>
  <dc:creator>palmian</dc:creator>
  <cp:lastModifiedBy>Microsoft Office User</cp:lastModifiedBy>
  <cp:revision>984</cp:revision>
  <dcterms:created xsi:type="dcterms:W3CDTF">2010-02-04T19:54:00Z</dcterms:created>
  <dcterms:modified xsi:type="dcterms:W3CDTF">2017-11-22T16:38:16Z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0x010100247064B81CB5A84D8992C1DDBD34D590</vt:lpwstr>
  </property>
  <property fmtid="{D5CDD505-2E9C-101B-9397-08002B2CF9AE}" pid="3" name="_dlc_DocIdItemGuid">
    <vt:lpwstr>9d9c31c9-c882-4e6c-90b4-d9f5375ce8a0</vt:lpwstr>
  </property>
  <property fmtid="{D5CDD505-2E9C-101B-9397-08002B2CF9AE}" pid="4" name="TaxKeyword">
    <vt:lpwstr/>
  </property>
  <property fmtid="{D5CDD505-2E9C-101B-9397-08002B2CF9AE}" pid="5" name="xd_Signature">
    <vt:bool>true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TemplateUrl">
    <vt:lpwstr/>
  </property>
</Properties>
</file>