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96405" autoAdjust="0"/>
  </p:normalViewPr>
  <p:slideViewPr>
    <p:cSldViewPr snapToGrid="0">
      <p:cViewPr>
        <p:scale>
          <a:sx n="150" d="100"/>
          <a:sy n="150" d="100"/>
        </p:scale>
        <p:origin x="-1032" y="-56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6/5/17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6/5/17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3318934" y="296332"/>
            <a:ext cx="5723467" cy="71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 new class of plant-specific genes required for flowering control in temperate grasses 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265332"/>
            <a:ext cx="8238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Woods, </a:t>
            </a:r>
            <a:r>
              <a:rPr lang="en-US" sz="800" dirty="0" smtClean="0"/>
              <a:t>D.P. </a:t>
            </a:r>
            <a:r>
              <a:rPr lang="en-US" sz="800" i="1" dirty="0"/>
              <a:t>et al.</a:t>
            </a:r>
            <a:r>
              <a:rPr lang="en-US" sz="800" dirty="0"/>
              <a:t> </a:t>
            </a:r>
            <a:r>
              <a:rPr lang="en-US" sz="800" dirty="0" smtClean="0"/>
              <a:t>“Establishment of a </a:t>
            </a:r>
            <a:r>
              <a:rPr lang="en-US" sz="800" dirty="0" err="1" smtClean="0"/>
              <a:t>vernalization</a:t>
            </a:r>
            <a:r>
              <a:rPr lang="en-US" sz="800" dirty="0" smtClean="0"/>
              <a:t> requirement in </a:t>
            </a:r>
            <a:r>
              <a:rPr lang="en-US" sz="800" i="1" dirty="0" err="1"/>
              <a:t>Brachypodium</a:t>
            </a:r>
            <a:r>
              <a:rPr lang="en-US" sz="800" i="1" dirty="0"/>
              <a:t> </a:t>
            </a:r>
            <a:r>
              <a:rPr lang="en-US" sz="800" i="1" dirty="0" err="1" smtClean="0"/>
              <a:t>distachyon</a:t>
            </a:r>
            <a:r>
              <a:rPr lang="en-US" sz="800" dirty="0" smtClean="0"/>
              <a:t> </a:t>
            </a:r>
            <a:r>
              <a:rPr lang="en-US" sz="800" dirty="0"/>
              <a:t>r</a:t>
            </a:r>
            <a:r>
              <a:rPr lang="en-US" sz="800" dirty="0" smtClean="0"/>
              <a:t>equires </a:t>
            </a:r>
            <a:r>
              <a:rPr lang="en-US" sz="800" i="1" dirty="0" smtClean="0"/>
              <a:t>REPRESSOR OF VERNALIZATION1</a:t>
            </a:r>
            <a:r>
              <a:rPr lang="en-US" sz="800" dirty="0" smtClean="0"/>
              <a:t>.” </a:t>
            </a:r>
            <a:r>
              <a:rPr lang="en-US" sz="800" i="1" dirty="0"/>
              <a:t>Proc. Natl. Acad. Sci. USA </a:t>
            </a:r>
            <a:r>
              <a:rPr lang="en-US" sz="800" dirty="0"/>
              <a:t>(2017) [DOI: 10.1073/pnas.</a:t>
            </a:r>
            <a:r>
              <a:rPr lang="en-US" sz="800" dirty="0" smtClean="0"/>
              <a:t>1700536114]</a:t>
            </a:r>
            <a:r>
              <a:rPr lang="en-US" sz="800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137" y="1132415"/>
            <a:ext cx="39539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Further the molecular-level understanding of the flowering regulatory network in the model grass </a:t>
            </a:r>
            <a:r>
              <a:rPr lang="en-US" sz="1400" i="1" dirty="0" err="1" smtClean="0">
                <a:latin typeface="+mn-lt"/>
              </a:rPr>
              <a:t>Brachypodium</a:t>
            </a:r>
            <a:r>
              <a:rPr lang="en-US" sz="1400" i="1" dirty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distachyon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to enable manipulation of flowering </a:t>
            </a:r>
            <a:r>
              <a:rPr lang="en-US" sz="1400" dirty="0" smtClean="0">
                <a:latin typeface="+mn-lt"/>
              </a:rPr>
              <a:t>time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and </a:t>
            </a:r>
            <a:r>
              <a:rPr lang="en-US" sz="1400" dirty="0" smtClean="0">
                <a:latin typeface="+mn-lt"/>
              </a:rPr>
              <a:t>biomass </a:t>
            </a:r>
            <a:r>
              <a:rPr lang="en-US" sz="1400" dirty="0" smtClean="0">
                <a:latin typeface="+mn-lt"/>
              </a:rPr>
              <a:t>yield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596" y="2391827"/>
            <a:ext cx="40216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sz="1400" dirty="0" smtClean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+mn-lt"/>
              </a:rPr>
              <a:t> Screen for </a:t>
            </a:r>
            <a:r>
              <a:rPr lang="en-US" sz="1400" i="1" dirty="0" smtClean="0">
                <a:latin typeface="+mn-lt"/>
              </a:rPr>
              <a:t>B. </a:t>
            </a:r>
            <a:r>
              <a:rPr lang="en-US" sz="1400" i="1" dirty="0" err="1" smtClean="0">
                <a:latin typeface="+mn-lt"/>
              </a:rPr>
              <a:t>distachyon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mutants that flower rapidly without </a:t>
            </a:r>
            <a:r>
              <a:rPr lang="en-US" sz="1400" dirty="0" err="1" smtClean="0">
                <a:latin typeface="+mn-lt"/>
              </a:rPr>
              <a:t>vernalization</a:t>
            </a:r>
            <a:r>
              <a:rPr lang="en-US" sz="1400" dirty="0" smtClean="0">
                <a:latin typeface="+mn-lt"/>
              </a:rPr>
              <a:t>; identify gene responsible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Further characterize mutants in other genetic backgrounds, and determine expression levels of known </a:t>
            </a:r>
            <a:r>
              <a:rPr lang="en-US" sz="1400" i="1" dirty="0" smtClean="0">
                <a:latin typeface="+mn-lt"/>
              </a:rPr>
              <a:t>VRN1</a:t>
            </a:r>
            <a:r>
              <a:rPr lang="en-US" sz="1400" dirty="0" smtClean="0">
                <a:latin typeface="+mn-lt"/>
              </a:rPr>
              <a:t> and </a:t>
            </a:r>
            <a:r>
              <a:rPr lang="en-US" sz="1400" i="1" dirty="0" smtClean="0">
                <a:latin typeface="+mn-lt"/>
              </a:rPr>
              <a:t>FT</a:t>
            </a:r>
            <a:r>
              <a:rPr lang="en-US" sz="1400" dirty="0" smtClean="0">
                <a:latin typeface="+mn-lt"/>
              </a:rPr>
              <a:t> flowering time genes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Identify epigenetic alterations in mutants; perform </a:t>
            </a:r>
            <a:r>
              <a:rPr lang="en-US" sz="1400" dirty="0" err="1" smtClean="0">
                <a:latin typeface="+mn-lt"/>
              </a:rPr>
              <a:t>RNAseq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transcriptomic</a:t>
            </a:r>
            <a:r>
              <a:rPr lang="en-US" sz="1400" dirty="0" smtClean="0">
                <a:latin typeface="+mn-lt"/>
              </a:rPr>
              <a:t> analysis on mutants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382" y="4538129"/>
            <a:ext cx="908261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We identified a new gene, </a:t>
            </a:r>
            <a:r>
              <a:rPr lang="en-US" sz="1400" i="1" dirty="0" smtClean="0">
                <a:latin typeface="+mn-lt"/>
              </a:rPr>
              <a:t>REPRESSOR OF VERNALIZATION1 </a:t>
            </a:r>
            <a:r>
              <a:rPr lang="en-US" sz="1400" dirty="0" smtClean="0">
                <a:latin typeface="+mn-lt"/>
              </a:rPr>
              <a:t>(</a:t>
            </a:r>
            <a:r>
              <a:rPr lang="en-US" sz="1400" i="1" dirty="0" smtClean="0">
                <a:latin typeface="+mn-lt"/>
              </a:rPr>
              <a:t>RVR1</a:t>
            </a:r>
            <a:r>
              <a:rPr lang="en-US" sz="1400" dirty="0" smtClean="0">
                <a:latin typeface="+mn-lt"/>
              </a:rPr>
              <a:t>) </a:t>
            </a:r>
            <a:r>
              <a:rPr lang="en-US" sz="1400" dirty="0" smtClean="0">
                <a:latin typeface="+mn-lt"/>
              </a:rPr>
              <a:t>required </a:t>
            </a:r>
            <a:r>
              <a:rPr lang="en-US" sz="1400" dirty="0" smtClean="0">
                <a:latin typeface="+mn-lt"/>
              </a:rPr>
              <a:t>for the repression of </a:t>
            </a:r>
            <a:r>
              <a:rPr lang="en-US" sz="1400" i="1" dirty="0" smtClean="0">
                <a:latin typeface="+mn-lt"/>
              </a:rPr>
              <a:t>VRN1</a:t>
            </a:r>
            <a:r>
              <a:rPr lang="en-US" sz="1400" dirty="0" smtClean="0">
                <a:latin typeface="+mn-lt"/>
              </a:rPr>
              <a:t> prior to cold; thus, </a:t>
            </a:r>
            <a:r>
              <a:rPr lang="en-US" sz="1400" i="1" dirty="0" smtClean="0">
                <a:latin typeface="+mn-lt"/>
              </a:rPr>
              <a:t>RVR1</a:t>
            </a:r>
            <a:r>
              <a:rPr lang="en-US" sz="1400" dirty="0" smtClean="0">
                <a:latin typeface="+mn-lt"/>
              </a:rPr>
              <a:t> plays a role in establishing a </a:t>
            </a:r>
            <a:r>
              <a:rPr lang="en-US" sz="1400" dirty="0" err="1" smtClean="0">
                <a:latin typeface="+mn-lt"/>
              </a:rPr>
              <a:t>vernalization</a:t>
            </a:r>
            <a:r>
              <a:rPr lang="en-US" sz="1400" dirty="0" smtClean="0">
                <a:latin typeface="+mn-lt"/>
              </a:rPr>
              <a:t> requirement in </a:t>
            </a:r>
            <a:r>
              <a:rPr lang="en-US" sz="1400" i="1" dirty="0" smtClean="0">
                <a:latin typeface="+mn-lt"/>
              </a:rPr>
              <a:t>B. </a:t>
            </a:r>
            <a:r>
              <a:rPr lang="en-US" sz="1400" i="1" dirty="0" err="1" smtClean="0">
                <a:latin typeface="+mn-lt"/>
              </a:rPr>
              <a:t>distachyon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and is likely to play the same role in other </a:t>
            </a:r>
            <a:r>
              <a:rPr lang="en-US" sz="1400" dirty="0" err="1" smtClean="0">
                <a:latin typeface="+mn-lt"/>
              </a:rPr>
              <a:t>vernalization</a:t>
            </a:r>
            <a:r>
              <a:rPr lang="en-US" sz="1400" dirty="0" smtClean="0">
                <a:latin typeface="+mn-lt"/>
              </a:rPr>
              <a:t>-requiring </a:t>
            </a:r>
            <a:r>
              <a:rPr lang="en-US" sz="1400" dirty="0" err="1" smtClean="0">
                <a:latin typeface="+mn-lt"/>
              </a:rPr>
              <a:t>pooid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grasses. Although </a:t>
            </a:r>
            <a:r>
              <a:rPr lang="en-US" sz="1400" i="1" dirty="0" smtClean="0">
                <a:latin typeface="+mn-lt"/>
              </a:rPr>
              <a:t>RVR1</a:t>
            </a:r>
            <a:r>
              <a:rPr lang="en-US" sz="1400" dirty="0" smtClean="0">
                <a:latin typeface="+mn-lt"/>
              </a:rPr>
              <a:t> is a plant-specific gene that is conserved across the plant kingdom, this work is the first report of a mutant phenotype for this gene class.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Furthering the molecular-level understanding of the flowering network in the model grass </a:t>
            </a:r>
            <a:r>
              <a:rPr lang="en-US" sz="1400" i="1" dirty="0" smtClean="0">
                <a:latin typeface="+mn-lt"/>
              </a:rPr>
              <a:t>B. </a:t>
            </a:r>
            <a:r>
              <a:rPr lang="en-US" sz="1400" i="1" dirty="0" err="1" smtClean="0">
                <a:latin typeface="+mn-lt"/>
              </a:rPr>
              <a:t>distachyon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improves the potential to manipulate flowering time in bioenergy grass crops to increase biomass yield.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</a:t>
            </a: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June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JGI_logo_stacked_RGB-300x15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199" y="622299"/>
            <a:ext cx="1083733" cy="545479"/>
          </a:xfrm>
          <a:prstGeom prst="rect">
            <a:avLst/>
          </a:prstGeom>
        </p:spPr>
      </p:pic>
      <p:pic>
        <p:nvPicPr>
          <p:cNvPr id="3" name="Picture 2" descr="2017_05_16_PNAS_RVR1.pd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7" t="50222" r="-1"/>
          <a:stretch/>
        </p:blipFill>
        <p:spPr>
          <a:xfrm>
            <a:off x="4123267" y="1202266"/>
            <a:ext cx="4959666" cy="319372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HUBDOC-169-596</_dlc_DocId>
    <_dlc_DocIdUrl xmlns="f66da2ca-f37c-4205-929f-e8e9af1907d3">
      <Url>https://intranet.wei.wisc.edu/glbrc/doe/_layouts/15/DocIdRedir.aspx?ID=HUBDOC-169-596</Url>
      <Description>HUBDOC-169-596</Description>
    </_dlc_DocIdUrl>
    <_dlc_DocIdPersistId xmlns="f66da2ca-f37c-4205-929f-e8e9af1907d3">false</_dlc_DocIdPersistId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10473</TotalTime>
  <Words>274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Krista</cp:lastModifiedBy>
  <cp:revision>968</cp:revision>
  <dcterms:created xsi:type="dcterms:W3CDTF">2010-02-04T19:54:00Z</dcterms:created>
  <dcterms:modified xsi:type="dcterms:W3CDTF">2017-06-05T20:28:42Z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37987d33-2644-4d7b-9a98-8f631fa6534b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