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95761" autoAdjust="0"/>
  </p:normalViewPr>
  <p:slideViewPr>
    <p:cSldViewPr snapToGrid="0">
      <p:cViewPr>
        <p:scale>
          <a:sx n="121" d="100"/>
          <a:sy n="121" d="100"/>
        </p:scale>
        <p:origin x="1024" y="-512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6/30/16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6/30/16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717800" y="127000"/>
            <a:ext cx="642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Evolution of genes involved in </a:t>
            </a:r>
            <a:r>
              <a:rPr lang="en-US" sz="2400" b="1" dirty="0" smtClean="0"/>
              <a:t>regulating flowering </a:t>
            </a:r>
            <a:r>
              <a:rPr lang="en-US" sz="2400" b="1" dirty="0" smtClean="0"/>
              <a:t>time in grasses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6034" y="6248402"/>
            <a:ext cx="831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Woods, </a:t>
            </a:r>
            <a:r>
              <a:rPr lang="en-US" sz="1000" dirty="0"/>
              <a:t>D</a:t>
            </a:r>
            <a:r>
              <a:rPr lang="en-US" sz="1000" dirty="0" smtClean="0"/>
              <a:t>.P. </a:t>
            </a:r>
            <a:r>
              <a:rPr lang="en-US" sz="1000" i="1" dirty="0"/>
              <a:t>et al</a:t>
            </a:r>
            <a:r>
              <a:rPr lang="en-US" sz="1000" i="1" dirty="0" smtClean="0"/>
              <a:t>.</a:t>
            </a:r>
            <a:r>
              <a:rPr lang="en-US" sz="1000" dirty="0" smtClean="0"/>
              <a:t> “Evolution of </a:t>
            </a:r>
            <a:r>
              <a:rPr lang="en-US" sz="1000" i="1" dirty="0" smtClean="0"/>
              <a:t>VRN2/Ghd7</a:t>
            </a:r>
            <a:r>
              <a:rPr lang="en-US" sz="1000" dirty="0" smtClean="0"/>
              <a:t>-like genes in </a:t>
            </a:r>
            <a:r>
              <a:rPr lang="en-US" sz="1000" dirty="0" err="1" smtClean="0"/>
              <a:t>vernalization</a:t>
            </a:r>
            <a:r>
              <a:rPr lang="en-US" sz="1000" dirty="0" smtClean="0"/>
              <a:t>-mediated repression of grass flowering</a:t>
            </a:r>
            <a:r>
              <a:rPr lang="en-US" sz="1000" b="1" dirty="0" smtClean="0"/>
              <a:t>.</a:t>
            </a:r>
            <a:r>
              <a:rPr lang="en-US" sz="1000" b="1" dirty="0"/>
              <a:t>”</a:t>
            </a:r>
            <a:r>
              <a:rPr lang="en-US" sz="1000" dirty="0"/>
              <a:t> </a:t>
            </a:r>
            <a:r>
              <a:rPr lang="en-US" sz="1000" i="1" dirty="0" smtClean="0"/>
              <a:t>Plant Physiology </a:t>
            </a:r>
            <a:r>
              <a:rPr lang="en-US" sz="1000" b="1" dirty="0" smtClean="0"/>
              <a:t>170</a:t>
            </a:r>
            <a:r>
              <a:rPr lang="en-US" sz="1000" dirty="0" smtClean="0"/>
              <a:t>, 2124-2135 (</a:t>
            </a:r>
            <a:r>
              <a:rPr lang="en-US" sz="1000" dirty="0"/>
              <a:t>2016) [DOI: 10.1104/pp.15.01279</a:t>
            </a:r>
            <a:r>
              <a:rPr lang="en-US" sz="1000" dirty="0" smtClean="0"/>
              <a:t>]</a:t>
            </a:r>
            <a:r>
              <a:rPr lang="en-US" sz="10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833" y="1098549"/>
            <a:ext cx="885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 smtClean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Further the molecular-level understanding of the flowering regulatory network in the model grass </a:t>
            </a:r>
            <a:r>
              <a:rPr lang="en-US" sz="1600" dirty="0" err="1" smtClean="0">
                <a:latin typeface="+mn-lt"/>
              </a:rPr>
              <a:t>Brachypodium</a:t>
            </a:r>
            <a:r>
              <a:rPr lang="en-US" sz="1600" dirty="0" smtClean="0">
                <a:latin typeface="+mn-lt"/>
              </a:rPr>
              <a:t> to enable manipulation of flowering time, a trait </a:t>
            </a:r>
            <a:r>
              <a:rPr lang="en-US" sz="1600" dirty="0" smtClean="0">
                <a:latin typeface="+mn-lt"/>
              </a:rPr>
              <a:t>affecting biomass </a:t>
            </a:r>
            <a:r>
              <a:rPr lang="en-US" sz="1600" dirty="0" smtClean="0">
                <a:latin typeface="+mn-lt"/>
              </a:rPr>
              <a:t>yield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833" y="1761140"/>
            <a:ext cx="5526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  <a:endParaRPr lang="en-US" sz="16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latin typeface="+mn-lt"/>
              </a:rPr>
              <a:t> Conduct phylogenetic analyses of </a:t>
            </a:r>
            <a:r>
              <a:rPr lang="en-US" sz="1600" i="1" dirty="0" smtClean="0">
                <a:latin typeface="+mn-lt"/>
              </a:rPr>
              <a:t>VRN2</a:t>
            </a:r>
            <a:r>
              <a:rPr lang="en-US" sz="1600" dirty="0" smtClean="0">
                <a:latin typeface="+mn-lt"/>
              </a:rPr>
              <a:t>-like genes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latin typeface="+mn-lt"/>
              </a:rPr>
              <a:t> Examine </a:t>
            </a:r>
            <a:r>
              <a:rPr lang="en-US" sz="1600" dirty="0" err="1" smtClean="0">
                <a:latin typeface="+mn-lt"/>
              </a:rPr>
              <a:t>vernalization</a:t>
            </a:r>
            <a:r>
              <a:rPr lang="en-US" sz="1600" dirty="0" smtClean="0">
                <a:latin typeface="+mn-lt"/>
              </a:rPr>
              <a:t> responsiveness (induction of flowering following cold treatment) of representative grass species in core and noncore </a:t>
            </a:r>
            <a:r>
              <a:rPr lang="en-US" sz="1600" dirty="0" err="1" smtClean="0">
                <a:latin typeface="+mn-lt"/>
              </a:rPr>
              <a:t>pooids</a:t>
            </a:r>
            <a:r>
              <a:rPr lang="en-US" sz="1600" dirty="0" smtClean="0">
                <a:latin typeface="+mn-lt"/>
              </a:rPr>
              <a:t> (from the cereal grass subfamily </a:t>
            </a:r>
            <a:r>
              <a:rPr lang="en-US" sz="1600" dirty="0" err="1" smtClean="0">
                <a:latin typeface="+mn-lt"/>
              </a:rPr>
              <a:t>Pooideae</a:t>
            </a:r>
            <a:r>
              <a:rPr lang="en-US" sz="1600" dirty="0" smtClean="0">
                <a:latin typeface="+mn-lt"/>
              </a:rPr>
              <a:t>)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Determine </a:t>
            </a:r>
            <a:r>
              <a:rPr lang="en-US" sz="1600" i="1" dirty="0" smtClean="0">
                <a:latin typeface="+mn-lt"/>
              </a:rPr>
              <a:t>VRN2</a:t>
            </a:r>
            <a:r>
              <a:rPr lang="en-US" sz="1600" dirty="0" smtClean="0">
                <a:latin typeface="+mn-lt"/>
              </a:rPr>
              <a:t> expression patterns during and after cold treatment among various grass species in core and noncore </a:t>
            </a:r>
            <a:r>
              <a:rPr lang="en-US" sz="1600" dirty="0" err="1" smtClean="0">
                <a:latin typeface="+mn-lt"/>
              </a:rPr>
              <a:t>pooids</a:t>
            </a:r>
            <a:endParaRPr lang="en-US" sz="1600" dirty="0" smtClean="0"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Conduct </a:t>
            </a:r>
            <a:r>
              <a:rPr lang="en-US" sz="1600" i="1" dirty="0" smtClean="0">
                <a:latin typeface="+mn-lt"/>
              </a:rPr>
              <a:t>VRN1</a:t>
            </a:r>
            <a:r>
              <a:rPr lang="en-US" sz="1600" dirty="0" smtClean="0">
                <a:latin typeface="+mn-lt"/>
              </a:rPr>
              <a:t> and </a:t>
            </a:r>
            <a:r>
              <a:rPr lang="en-US" sz="1600" i="1" dirty="0" smtClean="0">
                <a:latin typeface="+mn-lt"/>
              </a:rPr>
              <a:t>VRN2</a:t>
            </a:r>
            <a:r>
              <a:rPr lang="en-US" sz="1600" dirty="0" smtClean="0">
                <a:latin typeface="+mn-lt"/>
              </a:rPr>
              <a:t> gene knockdown and over-expression experiments in </a:t>
            </a:r>
            <a:r>
              <a:rPr lang="en-US" sz="1600" dirty="0" err="1" smtClean="0">
                <a:latin typeface="+mn-lt"/>
              </a:rPr>
              <a:t>Brachypodium</a:t>
            </a:r>
            <a:r>
              <a:rPr lang="en-US" sz="1600" dirty="0" smtClean="0">
                <a:latin typeface="+mn-lt"/>
              </a:rPr>
              <a:t> to determine functional consequences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833" y="4633872"/>
            <a:ext cx="9006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Our studies reveal that some aspects of the </a:t>
            </a:r>
            <a:r>
              <a:rPr lang="en-US" sz="1600" i="1" dirty="0" smtClean="0">
                <a:latin typeface="+mn-lt"/>
              </a:rPr>
              <a:t>VRN1-VRN2-FT </a:t>
            </a:r>
            <a:r>
              <a:rPr lang="en-US" sz="1600" dirty="0" smtClean="0">
                <a:latin typeface="+mn-lt"/>
              </a:rPr>
              <a:t>flowering regulatory loop, such as the cold repression of </a:t>
            </a:r>
            <a:r>
              <a:rPr lang="en-US" sz="1600" i="1" dirty="0" smtClean="0">
                <a:latin typeface="+mn-lt"/>
              </a:rPr>
              <a:t>VRN2</a:t>
            </a:r>
            <a:r>
              <a:rPr lang="en-US" sz="1600" dirty="0" smtClean="0">
                <a:latin typeface="+mn-lt"/>
              </a:rPr>
              <a:t>, are not conserved across all grasses and are unique to wheat and barley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However, this study, as well as some of our previous work, demonstrates that </a:t>
            </a:r>
            <a:r>
              <a:rPr lang="en-US" sz="1600" i="1" dirty="0" smtClean="0">
                <a:latin typeface="+mn-lt"/>
              </a:rPr>
              <a:t>VRN2</a:t>
            </a:r>
            <a:r>
              <a:rPr lang="en-US" sz="1600" dirty="0" smtClean="0">
                <a:latin typeface="+mn-lt"/>
              </a:rPr>
              <a:t> is a repressor of flowering that functions broadly in grasses from rice to </a:t>
            </a:r>
            <a:r>
              <a:rPr lang="en-US" sz="1600" dirty="0" err="1" smtClean="0">
                <a:latin typeface="+mn-lt"/>
              </a:rPr>
              <a:t>Brachypodium</a:t>
            </a:r>
            <a:endParaRPr lang="en-US" sz="160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Thus </a:t>
            </a:r>
            <a:r>
              <a:rPr lang="en-US" sz="1600" i="1" dirty="0" smtClean="0">
                <a:latin typeface="+mn-lt"/>
              </a:rPr>
              <a:t>VRN2</a:t>
            </a:r>
            <a:r>
              <a:rPr lang="en-US" sz="1600" dirty="0" smtClean="0">
                <a:latin typeface="+mn-lt"/>
              </a:rPr>
              <a:t> is a target for fine tuning of flowering in grass biofuel crops</a:t>
            </a:r>
            <a:r>
              <a:rPr lang="en-US" sz="1600" dirty="0">
                <a:latin typeface="+mn-lt"/>
              </a:rPr>
              <a:t> </a:t>
            </a:r>
            <a:endParaRPr lang="en-US" sz="160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June 2016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890" t="1716" r="71940" b="81938"/>
          <a:stretch/>
        </p:blipFill>
        <p:spPr>
          <a:xfrm>
            <a:off x="5528733" y="1968716"/>
            <a:ext cx="3539067" cy="28935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HUBDOC-169-540</_dlc_DocId>
    <_dlc_DocIdUrl xmlns="f66da2ca-f37c-4205-929f-e8e9af1907d3">
      <Url>https://intranet.wei.wisc.edu/glbrc/doe/_layouts/15/DocIdRedir.aspx?ID=HUBDOC-169-540</Url>
      <Description>HUBDOC-169-540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9444</TotalTime>
  <Words>236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Rod</vt:lpstr>
      <vt:lpstr>Times New Roman</vt:lpstr>
      <vt:lpstr>Wingdings</vt:lpstr>
      <vt:lpstr>Arial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Krista Eastman</cp:lastModifiedBy>
  <cp:revision>928</cp:revision>
  <dcterms:created xsi:type="dcterms:W3CDTF">2010-02-04T19:54:00Z</dcterms:created>
  <dcterms:modified xsi:type="dcterms:W3CDTF">2016-06-30T18:15:24Z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6d86be9d-8d4f-49bf-9b24-d8e1920711d6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