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 snapToGrid="0">
      <p:cViewPr varScale="1">
        <p:scale>
          <a:sx n="183" d="100"/>
          <a:sy n="183" d="100"/>
        </p:scale>
        <p:origin x="-792" y="-10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4/29/15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4/29/15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reen Shot 2015-04-27 at 10.51.50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" t="4303" r="1976" b="2751"/>
          <a:stretch/>
        </p:blipFill>
        <p:spPr>
          <a:xfrm>
            <a:off x="4629151" y="1301750"/>
            <a:ext cx="4381500" cy="274320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7858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7858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62456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+mn-lt"/>
              </a:rPr>
              <a:t>Syringyl</a:t>
            </a:r>
            <a:r>
              <a:rPr lang="en-US" sz="2000" b="1" dirty="0" smtClean="0">
                <a:latin typeface="+mn-lt"/>
              </a:rPr>
              <a:t> lignin production in conifers:  Proof of concept in a </a:t>
            </a:r>
            <a:r>
              <a:rPr lang="en-US" sz="2000" b="1" dirty="0">
                <a:latin typeface="+mn-lt"/>
              </a:rPr>
              <a:t>P</a:t>
            </a:r>
            <a:r>
              <a:rPr lang="en-US" sz="2000" b="1" dirty="0" smtClean="0">
                <a:latin typeface="+mn-lt"/>
              </a:rPr>
              <a:t>ine </a:t>
            </a:r>
            <a:r>
              <a:rPr lang="en-US" sz="2000" b="1" dirty="0" err="1" smtClean="0">
                <a:latin typeface="+mn-lt"/>
              </a:rPr>
              <a:t>tracheary</a:t>
            </a:r>
            <a:r>
              <a:rPr lang="en-US" sz="2000" b="1" dirty="0" smtClean="0">
                <a:latin typeface="+mn-lt"/>
              </a:rPr>
              <a:t> element system</a:t>
            </a:r>
            <a:endParaRPr lang="en-US" sz="2000" b="1" i="1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963017"/>
            <a:ext cx="4914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n-US" sz="1400" dirty="0" smtClean="0">
                <a:latin typeface="Arial"/>
                <a:cs typeface="Arial"/>
              </a:rPr>
              <a:t>The objective of this study was to produce hardwood-like lignin containing </a:t>
            </a:r>
            <a:r>
              <a:rPr lang="en-US" sz="1400" dirty="0" err="1" smtClean="0">
                <a:latin typeface="Arial"/>
                <a:cs typeface="Arial"/>
              </a:rPr>
              <a:t>syringyl</a:t>
            </a:r>
            <a:r>
              <a:rPr lang="en-US" sz="1400" dirty="0" smtClean="0">
                <a:latin typeface="Arial"/>
                <a:cs typeface="Arial"/>
              </a:rPr>
              <a:t> (S) units in conifers by metabolic engineering of the </a:t>
            </a:r>
            <a:r>
              <a:rPr lang="en-US" sz="1400" dirty="0" err="1" smtClean="0">
                <a:latin typeface="Arial"/>
                <a:cs typeface="Arial"/>
              </a:rPr>
              <a:t>phenylpropanoid</a:t>
            </a:r>
            <a:r>
              <a:rPr lang="en-US" sz="1400" dirty="0" smtClean="0">
                <a:latin typeface="Arial"/>
                <a:cs typeface="Arial"/>
              </a:rPr>
              <a:t> pathway.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" y="1892300"/>
            <a:ext cx="4975806" cy="255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 Genes that encode F5H, COMT, and SAD, which are enzymes involved in the synthesis of </a:t>
            </a:r>
            <a:r>
              <a:rPr lang="en-US" sz="1400" dirty="0" err="1" smtClean="0">
                <a:latin typeface="Arial"/>
                <a:cs typeface="Arial"/>
              </a:rPr>
              <a:t>sinapyl</a:t>
            </a:r>
            <a:r>
              <a:rPr lang="en-US" sz="1400" dirty="0" smtClean="0">
                <a:latin typeface="Arial"/>
                <a:cs typeface="Arial"/>
              </a:rPr>
              <a:t> alcohol (denoted by green boxes in the figure), were transformed into </a:t>
            </a:r>
            <a:r>
              <a:rPr lang="en-US" sz="1400" i="1" dirty="0" err="1" smtClean="0">
                <a:latin typeface="Arial"/>
                <a:cs typeface="Arial"/>
              </a:rPr>
              <a:t>Pinus</a:t>
            </a:r>
            <a:r>
              <a:rPr lang="en-US" sz="1400" i="1" dirty="0" smtClean="0">
                <a:latin typeface="Arial"/>
                <a:cs typeface="Arial"/>
              </a:rPr>
              <a:t> </a:t>
            </a:r>
            <a:r>
              <a:rPr lang="en-US" sz="1400" i="1" dirty="0" err="1" smtClean="0">
                <a:latin typeface="Arial"/>
                <a:cs typeface="Arial"/>
              </a:rPr>
              <a:t>radiata</a:t>
            </a:r>
            <a:r>
              <a:rPr lang="en-US" sz="1400" dirty="0" smtClean="0">
                <a:latin typeface="Arial"/>
                <a:cs typeface="Arial"/>
              </a:rPr>
              <a:t> undifferentiated callus cultures.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Transgenic cell lines were induced to differentiate into lignified </a:t>
            </a:r>
            <a:r>
              <a:rPr lang="en-US" sz="1400" dirty="0" err="1" smtClean="0">
                <a:latin typeface="Arial"/>
                <a:cs typeface="Arial"/>
              </a:rPr>
              <a:t>tracheary</a:t>
            </a:r>
            <a:r>
              <a:rPr lang="en-US" sz="1400" dirty="0" smtClean="0">
                <a:latin typeface="Arial"/>
                <a:cs typeface="Arial"/>
              </a:rPr>
              <a:t> elements (TEs).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The expression patterns for </a:t>
            </a:r>
            <a:r>
              <a:rPr lang="en-US" sz="1400" i="1" dirty="0" smtClean="0">
                <a:latin typeface="Arial"/>
                <a:cs typeface="Arial"/>
              </a:rPr>
              <a:t>F5H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i="1" dirty="0" smtClean="0">
                <a:latin typeface="Arial"/>
                <a:cs typeface="Arial"/>
              </a:rPr>
              <a:t>COMT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i="1" dirty="0" smtClean="0">
                <a:latin typeface="Arial"/>
                <a:cs typeface="Arial"/>
              </a:rPr>
              <a:t>SAD</a:t>
            </a:r>
            <a:r>
              <a:rPr lang="en-US" sz="1400" dirty="0" smtClean="0">
                <a:latin typeface="Arial"/>
                <a:cs typeface="Arial"/>
              </a:rPr>
              <a:t> and other endogenous lignin-related genes were analyzed during TE differentiation.</a:t>
            </a:r>
          </a:p>
          <a:p>
            <a:pPr lvl="0">
              <a:buFont typeface="Wingdings" pitchFamily="2" charset="2"/>
              <a:buChar char="Ø"/>
            </a:pP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6350" y="4489450"/>
            <a:ext cx="875665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i="1" dirty="0" smtClean="0">
                <a:latin typeface="Arial"/>
                <a:cs typeface="Arial"/>
              </a:rPr>
              <a:t>F5H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i="1" dirty="0" smtClean="0">
                <a:latin typeface="Arial"/>
                <a:cs typeface="Arial"/>
              </a:rPr>
              <a:t>COMT</a:t>
            </a:r>
            <a:r>
              <a:rPr lang="en-US" sz="1400" dirty="0" smtClean="0">
                <a:latin typeface="Arial"/>
                <a:cs typeface="Arial"/>
              </a:rPr>
              <a:t>, and </a:t>
            </a:r>
            <a:r>
              <a:rPr lang="en-US" sz="1400" i="1" dirty="0" smtClean="0">
                <a:latin typeface="Arial"/>
                <a:cs typeface="Arial"/>
              </a:rPr>
              <a:t>SAD</a:t>
            </a:r>
            <a:r>
              <a:rPr lang="en-US" sz="1400" dirty="0" smtClean="0">
                <a:latin typeface="Arial"/>
                <a:cs typeface="Arial"/>
              </a:rPr>
              <a:t> were successfully expressed in several transgenic TE lines.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err="1" smtClean="0">
                <a:latin typeface="Arial"/>
                <a:cs typeface="Arial"/>
              </a:rPr>
              <a:t>Pyrograms</a:t>
            </a:r>
            <a:r>
              <a:rPr lang="en-US" sz="1400" dirty="0" smtClean="0">
                <a:latin typeface="Arial"/>
                <a:cs typeface="Arial"/>
              </a:rPr>
              <a:t> of TEs from all transgenic lines showed the presence of S lignin and pathway intermediates.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Although no S lignin was observed in WT TE preps, NMR analysis of transgenic lines showed diagnostic signatures for S lignin.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This study shows that metabolic engineering can be used to introduce S monomers into conifer lignin, which has the potential to improve the processing of conifer-derived biomass in the biofuel and chemical pulping industries.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12311"/>
            <a:ext cx="2320925" cy="302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April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69335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Wagner A, </a:t>
            </a:r>
            <a:r>
              <a:rPr lang="en-US" sz="1000" dirty="0" err="1" smtClean="0"/>
              <a:t>Tobimatsu</a:t>
            </a:r>
            <a:r>
              <a:rPr lang="en-US" sz="1000" dirty="0" smtClean="0"/>
              <a:t> Y, </a:t>
            </a:r>
            <a:r>
              <a:rPr lang="en-US" sz="1000" dirty="0" err="1" smtClean="0"/>
              <a:t>Phillps</a:t>
            </a:r>
            <a:r>
              <a:rPr lang="en-US" sz="1000" dirty="0" smtClean="0"/>
              <a:t> L, Flint H, Geddes B, </a:t>
            </a:r>
            <a:r>
              <a:rPr lang="en-US" sz="1000" dirty="0" err="1" smtClean="0"/>
              <a:t>Fashuang</a:t>
            </a:r>
            <a:r>
              <a:rPr lang="en-US" sz="1000" dirty="0" smtClean="0"/>
              <a:t> L, &amp; Ralph J. </a:t>
            </a:r>
            <a:r>
              <a:rPr lang="en-US" sz="1000" dirty="0" err="1" smtClean="0"/>
              <a:t>Syringyl</a:t>
            </a:r>
            <a:r>
              <a:rPr lang="en-US" sz="1000" dirty="0" smtClean="0"/>
              <a:t> lignin production in conifers:  Proof of concept in a Pine </a:t>
            </a:r>
            <a:r>
              <a:rPr lang="en-US" sz="1000" dirty="0" err="1" smtClean="0"/>
              <a:t>tracheary</a:t>
            </a:r>
            <a:r>
              <a:rPr lang="en-US" sz="1000" dirty="0" smtClean="0"/>
              <a:t> element system. PNAS </a:t>
            </a:r>
            <a:r>
              <a:rPr lang="en-US" sz="1000" dirty="0" err="1" smtClean="0"/>
              <a:t>doi</a:t>
            </a:r>
            <a:r>
              <a:rPr lang="en-US" sz="1000" dirty="0" smtClean="0"/>
              <a:t>: 10.1073/pnas.1411926112</a:t>
            </a:r>
            <a:endParaRPr lang="en-US" sz="1000" dirty="0"/>
          </a:p>
        </p:txBody>
      </p:sp>
      <p:sp>
        <p:nvSpPr>
          <p:cNvPr id="16" name="Rounded Rectangle 15"/>
          <p:cNvSpPr/>
          <p:nvPr/>
        </p:nvSpPr>
        <p:spPr>
          <a:xfrm>
            <a:off x="6953250" y="3155950"/>
            <a:ext cx="548640" cy="228600"/>
          </a:xfrm>
          <a:prstGeom prst="roundRect">
            <a:avLst/>
          </a:prstGeom>
          <a:solidFill>
            <a:schemeClr val="accent3">
              <a:lumMod val="75000"/>
              <a:alpha val="2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880350" y="3155950"/>
            <a:ext cx="548640" cy="228600"/>
          </a:xfrm>
          <a:prstGeom prst="roundRect">
            <a:avLst/>
          </a:prstGeom>
          <a:solidFill>
            <a:schemeClr val="accent3">
              <a:lumMod val="75000"/>
              <a:alpha val="2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8458200" y="2565400"/>
            <a:ext cx="393700" cy="266700"/>
          </a:xfrm>
          <a:prstGeom prst="roundRect">
            <a:avLst/>
          </a:prstGeom>
          <a:solidFill>
            <a:schemeClr val="accent3">
              <a:lumMod val="75000"/>
              <a:alpha val="2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0" y="4114800"/>
            <a:ext cx="863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1400" dirty="0" err="1" smtClean="0">
                <a:latin typeface="Arial"/>
                <a:cs typeface="Arial"/>
              </a:rPr>
              <a:t>Pyrlolysis</a:t>
            </a:r>
            <a:r>
              <a:rPr lang="en-US" sz="1400" dirty="0" smtClean="0">
                <a:latin typeface="Arial"/>
                <a:cs typeface="Arial"/>
              </a:rPr>
              <a:t>-GC/MS and 2D-NMR spectroscopy were used to chemically analyze wild-type (WT) and transgenic TE cultures for the presence of S lignin.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HUBDOC-169-478</_dlc_DocId>
    <_dlc_DocIdUrl xmlns="f66da2ca-f37c-4205-929f-e8e9af1907d3">
      <Url>https://intranet.wei.wisc.edu/glbrc/doe/_layouts/15/DocIdRedir.aspx?ID=HUBDOC-169-478</Url>
      <Description>HUBDOC-169-478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8667</TotalTime>
  <Words>316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888</cp:revision>
  <dcterms:created xsi:type="dcterms:W3CDTF">2010-02-04T19:54:00Z</dcterms:created>
  <dcterms:modified xsi:type="dcterms:W3CDTF">2015-04-29T12:28:46Z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3ea1febd-3046-49c2-aa75-9f20825694c9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