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7"/>
  </p:notesMasterIdLst>
  <p:handoutMasterIdLst>
    <p:handoutMasterId r:id="rId8"/>
  </p:handoutMasterIdLst>
  <p:sldIdLst>
    <p:sldId id="437" r:id="rId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4752">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AA34"/>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42" autoAdjust="0"/>
    <p:restoredTop sz="96405" autoAdjust="0"/>
  </p:normalViewPr>
  <p:slideViewPr>
    <p:cSldViewPr snapToGrid="0">
      <p:cViewPr>
        <p:scale>
          <a:sx n="150" d="100"/>
          <a:sy n="150" d="100"/>
        </p:scale>
        <p:origin x="-176" y="-624"/>
      </p:cViewPr>
      <p:guideLst>
        <p:guide orient="horz" pos="2160"/>
        <p:guide pos="4752"/>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11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notesMaster" Target="notesMasters/notesMaster1.xml"/><Relationship Id="rId8" Type="http://schemas.openxmlformats.org/officeDocument/2006/relationships/handoutMaster" Target="handoutMasters/handout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7" tIns="46584" rIns="93167" bIns="46584"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4" rIns="93167" bIns="46584" rtlCol="0"/>
          <a:lstStyle>
            <a:lvl1pPr algn="r" fontAlgn="auto">
              <a:spcBef>
                <a:spcPts val="0"/>
              </a:spcBef>
              <a:spcAft>
                <a:spcPts val="0"/>
              </a:spcAft>
              <a:defRPr sz="1200">
                <a:latin typeface="+mn-lt"/>
              </a:defRPr>
            </a:lvl1pPr>
          </a:lstStyle>
          <a:p>
            <a:pPr>
              <a:defRPr/>
            </a:pPr>
            <a:fld id="{01933470-C82D-4D91-BC44-EDDF0F3DAA3C}" type="datetimeFigureOut">
              <a:rPr lang="en-US"/>
              <a:pPr>
                <a:defRPr/>
              </a:pPr>
              <a:t>3/6/17</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167" tIns="46584" rIns="93167" bIns="46584"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4" rIns="93167" bIns="46584" rtlCol="0" anchor="b"/>
          <a:lstStyle>
            <a:lvl1pPr algn="r" fontAlgn="auto">
              <a:spcBef>
                <a:spcPts val="0"/>
              </a:spcBef>
              <a:spcAft>
                <a:spcPts val="0"/>
              </a:spcAft>
              <a:defRPr sz="1200">
                <a:latin typeface="+mn-lt"/>
              </a:defRPr>
            </a:lvl1pPr>
          </a:lstStyle>
          <a:p>
            <a:pPr>
              <a:defRPr/>
            </a:pPr>
            <a:fld id="{CDC09BA1-F2D0-444F-980D-8F03A3EE7AE6}" type="slidenum">
              <a:rPr lang="en-US"/>
              <a:pPr>
                <a:defRPr/>
              </a:pPr>
              <a:t>‹#›</a:t>
            </a:fld>
            <a:endParaRPr lang="en-US" dirty="0"/>
          </a:p>
        </p:txBody>
      </p:sp>
    </p:spTree>
    <p:extLst>
      <p:ext uri="{BB962C8B-B14F-4D97-AF65-F5344CB8AC3E}">
        <p14:creationId xmlns:p14="http://schemas.microsoft.com/office/powerpoint/2010/main" val="1126369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7" tIns="46584" rIns="93167" bIns="46584"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fontAlgn="auto">
              <a:spcBef>
                <a:spcPts val="0"/>
              </a:spcBef>
              <a:spcAft>
                <a:spcPts val="0"/>
              </a:spcAft>
              <a:defRPr sz="1200">
                <a:latin typeface="+mn-lt"/>
              </a:defRPr>
            </a:lvl1pPr>
          </a:lstStyle>
          <a:p>
            <a:pPr>
              <a:defRPr/>
            </a:pPr>
            <a:fld id="{D1BB9D18-7567-4D19-8665-5AE6C32131D1}" type="datetimeFigureOut">
              <a:rPr lang="en-US"/>
              <a:pPr>
                <a:defRPr/>
              </a:pPr>
              <a:t>3/6/17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967"/>
            <a:ext cx="3037840" cy="464820"/>
          </a:xfrm>
          <a:prstGeom prst="rect">
            <a:avLst/>
          </a:prstGeom>
        </p:spPr>
        <p:txBody>
          <a:bodyPr vert="horz" lIns="93167" tIns="46584" rIns="93167" bIns="46584" rtlCol="0" anchor="b"/>
          <a:lstStyle>
            <a:lvl1pPr algn="l" fontAlgn="auto">
              <a:spcBef>
                <a:spcPts val="0"/>
              </a:spcBef>
              <a:spcAft>
                <a:spcPts val="0"/>
              </a:spcAft>
              <a:defRPr sz="1200">
                <a:latin typeface="+mn-lt"/>
              </a:defRPr>
            </a:lvl1pPr>
          </a:lstStyle>
          <a:p>
            <a:pPr>
              <a:defRPr/>
            </a:pPr>
            <a:r>
              <a:rPr lang="en-US" dirty="0"/>
              <a:t>June 13-15, 2011</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fontAlgn="auto">
              <a:spcBef>
                <a:spcPts val="0"/>
              </a:spcBef>
              <a:spcAft>
                <a:spcPts val="0"/>
              </a:spcAft>
              <a:defRPr sz="1200">
                <a:latin typeface="+mn-lt"/>
              </a:defRPr>
            </a:lvl1pPr>
          </a:lstStyle>
          <a:p>
            <a:pPr>
              <a:defRPr/>
            </a:pPr>
            <a:fld id="{7349337F-5096-4607-B08E-5CD7BA64E5E0}" type="slidenum">
              <a:rPr lang="en-US"/>
              <a:pPr>
                <a:defRPr/>
              </a:pPr>
              <a:t>‹#›</a:t>
            </a:fld>
            <a:endParaRPr lang="en-US" dirty="0"/>
          </a:p>
        </p:txBody>
      </p:sp>
    </p:spTree>
    <p:extLst>
      <p:ext uri="{BB962C8B-B14F-4D97-AF65-F5344CB8AC3E}">
        <p14:creationId xmlns:p14="http://schemas.microsoft.com/office/powerpoint/2010/main" val="7179943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CA3CBC3-7A8E-4EEE-BFC3-2F119B620096}" type="slidenum">
              <a:rPr lang="en-US"/>
              <a:pPr/>
              <a:t>1</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noAutofit/>
          </a:bodyPr>
          <a:lstStyle/>
          <a:p>
            <a:pPr eaLnBrk="1" hangingPunct="1">
              <a:lnSpc>
                <a:spcPct val="80000"/>
              </a:lnSpc>
            </a:pPr>
            <a:r>
              <a:rPr lang="en-US" sz="700" b="1" dirty="0" smtClean="0"/>
              <a:t>Notes:</a:t>
            </a:r>
          </a:p>
          <a:p>
            <a:pPr eaLnBrk="1" hangingPunct="1">
              <a:lnSpc>
                <a:spcPct val="80000"/>
              </a:lnSpc>
            </a:pPr>
            <a:r>
              <a:rPr lang="en-US" sz="700" b="0" dirty="0" smtClean="0"/>
              <a:t>text</a:t>
            </a:r>
          </a:p>
          <a:p>
            <a:pPr eaLnBrk="1" hangingPunct="1">
              <a:lnSpc>
                <a:spcPct val="80000"/>
              </a:lnSpc>
            </a:pPr>
            <a:endParaRPr lang="en-US" sz="700" b="1" dirty="0" smtClean="0"/>
          </a:p>
          <a:p>
            <a:pPr eaLnBrk="1" hangingPunct="1">
              <a:lnSpc>
                <a:spcPct val="80000"/>
              </a:lnSpc>
            </a:pPr>
            <a:r>
              <a:rPr lang="en-US" sz="700" b="1" dirty="0" smtClean="0"/>
              <a:t>Title again</a:t>
            </a:r>
            <a:r>
              <a:rPr lang="en-US" sz="700" b="1" baseline="0" dirty="0" smtClean="0"/>
              <a:t>:</a:t>
            </a:r>
            <a:endParaRPr lang="en-US" sz="700" b="1" dirty="0" smtClean="0"/>
          </a:p>
          <a:p>
            <a:pPr eaLnBrk="1" hangingPunct="1">
              <a:lnSpc>
                <a:spcPct val="80000"/>
              </a:lnSpc>
            </a:pPr>
            <a:r>
              <a:rPr lang="en-US" sz="700" dirty="0" smtClean="0"/>
              <a:t>Text 1-2 </a:t>
            </a:r>
            <a:r>
              <a:rPr lang="en-US" sz="700" smtClean="0"/>
              <a:t>sentence summary?</a:t>
            </a:r>
            <a:endParaRPr lang="en-US" sz="700" dirty="0" smtClean="0"/>
          </a:p>
        </p:txBody>
      </p:sp>
    </p:spTree>
    <p:extLst>
      <p:ext uri="{BB962C8B-B14F-4D97-AF65-F5344CB8AC3E}">
        <p14:creationId xmlns:p14="http://schemas.microsoft.com/office/powerpoint/2010/main" val="340643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6"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7" name="Rectangle 235"/>
          <p:cNvSpPr>
            <a:spLocks noChangeArrowheads="1"/>
          </p:cNvSpPr>
          <p:nvPr userDrawn="1"/>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fontAlgn="auto" hangingPunct="0">
              <a:lnSpc>
                <a:spcPct val="90000"/>
              </a:lnSpc>
              <a:spcBef>
                <a:spcPts val="0"/>
              </a:spcBef>
              <a:spcAft>
                <a:spcPts val="0"/>
              </a:spcAft>
              <a:defRPr/>
            </a:pPr>
            <a:r>
              <a:rPr lang="en-US" sz="1200" b="1" dirty="0">
                <a:solidFill>
                  <a:schemeClr val="bg1"/>
                </a:solidFill>
                <a:latin typeface="+mn-lt"/>
                <a:ea typeface="Rod"/>
                <a:cs typeface="Rod"/>
              </a:rPr>
              <a:t>Department of Energy  •  Office of Science  •  Biological and Environmental Research</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6" name="Rectangle 5"/>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7" name="Rectangle 235"/>
          <p:cNvSpPr>
            <a:spLocks noChangeArrowheads="1"/>
          </p:cNvSpPr>
          <p:nvPr userDrawn="1"/>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fontAlgn="auto" hangingPunct="0">
              <a:lnSpc>
                <a:spcPct val="90000"/>
              </a:lnSpc>
              <a:spcBef>
                <a:spcPts val="0"/>
              </a:spcBef>
              <a:spcAft>
                <a:spcPts val="0"/>
              </a:spcAft>
              <a:defRPr/>
            </a:pPr>
            <a:r>
              <a:rPr lang="en-US" sz="1200" b="1" dirty="0">
                <a:solidFill>
                  <a:schemeClr val="bg1"/>
                </a:solidFill>
                <a:latin typeface="+mn-lt"/>
                <a:ea typeface="Rod"/>
                <a:cs typeface="Rod"/>
              </a:rPr>
              <a:t>Department of Energy  •  Office of Science  •  Biological and Environmental Research</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531FA98C-247A-46F9-A17E-E1108870C46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3"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4" name="Rectangle 8"/>
          <p:cNvSpPr/>
          <p:nvPr userDrawn="1"/>
        </p:nvSpPr>
        <p:spPr bwMode="auto">
          <a:xfrm>
            <a:off x="0" y="6629400"/>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5" name="Rectangle 235"/>
          <p:cNvSpPr>
            <a:spLocks noChangeArrowheads="1"/>
          </p:cNvSpPr>
          <p:nvPr/>
        </p:nvSpPr>
        <p:spPr bwMode="auto">
          <a:xfrm>
            <a:off x="2386013" y="6635750"/>
            <a:ext cx="6600825" cy="211138"/>
          </a:xfrm>
          <a:prstGeom prst="rect">
            <a:avLst/>
          </a:prstGeom>
          <a:noFill/>
          <a:ln w="9525" algn="ctr">
            <a:noFill/>
            <a:miter lim="800000"/>
            <a:headEnd/>
            <a:tailEnd/>
          </a:ln>
          <a:effectLst/>
        </p:spPr>
        <p:txBody>
          <a:bodyPr/>
          <a:lstStyle/>
          <a:p>
            <a:pPr marL="171450" indent="-171450" algn="r" eaLnBrk="0" fontAlgn="auto" hangingPunct="0">
              <a:lnSpc>
                <a:spcPct val="90000"/>
              </a:lnSpc>
              <a:spcBef>
                <a:spcPts val="0"/>
              </a:spcBef>
              <a:spcAft>
                <a:spcPts val="0"/>
              </a:spcAft>
              <a:defRPr/>
            </a:pPr>
            <a:r>
              <a:rPr lang="en-US" sz="1200" b="1" dirty="0">
                <a:solidFill>
                  <a:schemeClr val="bg1"/>
                </a:solidFill>
                <a:latin typeface="+mn-lt"/>
                <a:ea typeface="Rod"/>
                <a:cs typeface="Rod"/>
              </a:rPr>
              <a:t>Department of Energy  •  Office of Science  •  Biological and Environmental Research</a:t>
            </a:r>
          </a:p>
        </p:txBody>
      </p:sp>
      <p:sp>
        <p:nvSpPr>
          <p:cNvPr id="2" name="Content Placeholder 1"/>
          <p:cNvSpPr>
            <a:spLocks noGrp="1"/>
          </p:cNvSpPr>
          <p:nvPr>
            <p:ph/>
          </p:nvPr>
        </p:nvSpPr>
        <p:spPr>
          <a:xfrm>
            <a:off x="457200" y="381000"/>
            <a:ext cx="8229600" cy="5745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CD4BD2A-A61B-43C4-A97F-6D47483509E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87" r:id="rId1"/>
    <p:sldLayoutId id="2147484088" r:id="rId2"/>
    <p:sldLayoutId id="2147484092" r:id="rId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emf"/><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Text Box 9"/>
          <p:cNvSpPr txBox="1">
            <a:spLocks noChangeArrowheads="1"/>
          </p:cNvSpPr>
          <p:nvPr/>
        </p:nvSpPr>
        <p:spPr bwMode="auto">
          <a:xfrm>
            <a:off x="365125" y="874713"/>
            <a:ext cx="184150" cy="366712"/>
          </a:xfrm>
          <a:prstGeom prst="rect">
            <a:avLst/>
          </a:prstGeom>
          <a:noFill/>
          <a:ln w="9525">
            <a:noFill/>
            <a:miter lim="800000"/>
            <a:headEnd/>
            <a:tailEnd/>
          </a:ln>
        </p:spPr>
        <p:txBody>
          <a:bodyPr wrap="none">
            <a:spAutoFit/>
          </a:bodyPr>
          <a:lstStyle/>
          <a:p>
            <a:endParaRPr lang="en-US" b="0" dirty="0"/>
          </a:p>
        </p:txBody>
      </p:sp>
      <p:sp>
        <p:nvSpPr>
          <p:cNvPr id="12299" name="Text Box 50"/>
          <p:cNvSpPr txBox="1">
            <a:spLocks noChangeArrowheads="1"/>
          </p:cNvSpPr>
          <p:nvPr/>
        </p:nvSpPr>
        <p:spPr bwMode="auto">
          <a:xfrm>
            <a:off x="365125" y="874713"/>
            <a:ext cx="184150" cy="366712"/>
          </a:xfrm>
          <a:prstGeom prst="rect">
            <a:avLst/>
          </a:prstGeom>
          <a:noFill/>
          <a:ln w="9525">
            <a:noFill/>
            <a:miter lim="800000"/>
            <a:headEnd/>
            <a:tailEnd/>
          </a:ln>
        </p:spPr>
        <p:txBody>
          <a:bodyPr wrap="none">
            <a:spAutoFit/>
          </a:bodyPr>
          <a:lstStyle/>
          <a:p>
            <a:endParaRPr lang="en-US" b="0" dirty="0"/>
          </a:p>
        </p:txBody>
      </p:sp>
      <p:sp>
        <p:nvSpPr>
          <p:cNvPr id="5" name="TextBox 4"/>
          <p:cNvSpPr txBox="1"/>
          <p:nvPr/>
        </p:nvSpPr>
        <p:spPr>
          <a:xfrm>
            <a:off x="2921000" y="177800"/>
            <a:ext cx="5520267" cy="702733"/>
          </a:xfrm>
          <a:prstGeom prst="rect">
            <a:avLst/>
          </a:prstGeom>
          <a:noFill/>
        </p:spPr>
        <p:txBody>
          <a:bodyPr wrap="square" rtlCol="0">
            <a:spAutoFit/>
          </a:bodyPr>
          <a:lstStyle/>
          <a:p>
            <a:r>
              <a:rPr lang="en-US" sz="2000" b="1" dirty="0" smtClean="0"/>
              <a:t>Altering carbon allocation in hybrid poplar impacts cell wall growth and development</a:t>
            </a:r>
            <a:endParaRPr lang="en-US" sz="2000" b="1" dirty="0"/>
          </a:p>
        </p:txBody>
      </p:sp>
      <p:sp>
        <p:nvSpPr>
          <p:cNvPr id="6" name="TextBox 5"/>
          <p:cNvSpPr txBox="1"/>
          <p:nvPr/>
        </p:nvSpPr>
        <p:spPr>
          <a:xfrm>
            <a:off x="258234" y="6290735"/>
            <a:ext cx="8682566" cy="369332"/>
          </a:xfrm>
          <a:prstGeom prst="rect">
            <a:avLst/>
          </a:prstGeom>
          <a:noFill/>
        </p:spPr>
        <p:txBody>
          <a:bodyPr wrap="square" rtlCol="0">
            <a:spAutoFit/>
          </a:bodyPr>
          <a:lstStyle/>
          <a:p>
            <a:r>
              <a:rPr lang="en-US" sz="900" dirty="0" err="1" smtClean="0">
                <a:latin typeface="Arial"/>
                <a:cs typeface="Arial"/>
              </a:rPr>
              <a:t>Unda</a:t>
            </a:r>
            <a:r>
              <a:rPr lang="en-US" sz="900" dirty="0" smtClean="0">
                <a:latin typeface="Arial"/>
                <a:cs typeface="Arial"/>
              </a:rPr>
              <a:t>, F. </a:t>
            </a:r>
            <a:r>
              <a:rPr lang="en-US" sz="900" i="1" dirty="0">
                <a:latin typeface="Arial"/>
                <a:cs typeface="Arial"/>
              </a:rPr>
              <a:t>et al.</a:t>
            </a:r>
            <a:r>
              <a:rPr lang="en-US" sz="900" dirty="0">
                <a:latin typeface="Arial"/>
                <a:cs typeface="Arial"/>
              </a:rPr>
              <a:t> </a:t>
            </a:r>
            <a:r>
              <a:rPr lang="en-US" sz="900" dirty="0" smtClean="0">
                <a:latin typeface="Arial"/>
                <a:cs typeface="Arial"/>
              </a:rPr>
              <a:t>“Altering carbon allocation in hybrid poplar (</a:t>
            </a:r>
            <a:r>
              <a:rPr lang="en-US" sz="900" i="1" dirty="0" err="1" smtClean="0">
                <a:latin typeface="Arial"/>
                <a:cs typeface="Arial"/>
              </a:rPr>
              <a:t>Populus</a:t>
            </a:r>
            <a:r>
              <a:rPr lang="en-US" sz="900" i="1" dirty="0" smtClean="0">
                <a:latin typeface="Arial"/>
                <a:cs typeface="Arial"/>
              </a:rPr>
              <a:t> alba x </a:t>
            </a:r>
            <a:r>
              <a:rPr lang="en-US" sz="900" i="1" dirty="0" err="1" smtClean="0">
                <a:latin typeface="Arial"/>
                <a:cs typeface="Arial"/>
              </a:rPr>
              <a:t>grandidentata</a:t>
            </a:r>
            <a:r>
              <a:rPr lang="en-US" sz="900" dirty="0" smtClean="0">
                <a:latin typeface="Arial"/>
                <a:cs typeface="Arial"/>
              </a:rPr>
              <a:t>) impacts cell wall growth and development</a:t>
            </a:r>
            <a:r>
              <a:rPr lang="en-US" sz="900" b="1" dirty="0" smtClean="0">
                <a:latin typeface="Arial"/>
                <a:cs typeface="Arial"/>
              </a:rPr>
              <a:t>.</a:t>
            </a:r>
            <a:r>
              <a:rPr lang="en-US" sz="900" b="1" dirty="0">
                <a:latin typeface="Arial"/>
                <a:cs typeface="Arial"/>
              </a:rPr>
              <a:t>”</a:t>
            </a:r>
            <a:r>
              <a:rPr lang="en-US" sz="900" dirty="0">
                <a:latin typeface="Arial"/>
                <a:cs typeface="Arial"/>
              </a:rPr>
              <a:t> </a:t>
            </a:r>
            <a:r>
              <a:rPr lang="en-US" sz="900" i="1" dirty="0" smtClean="0">
                <a:latin typeface="Arial"/>
                <a:cs typeface="Arial"/>
              </a:rPr>
              <a:t>Plant Biotechnology Journal </a:t>
            </a:r>
            <a:r>
              <a:rPr lang="en-US" sz="900" dirty="0" smtClean="0">
                <a:latin typeface="Arial"/>
                <a:cs typeface="Arial"/>
              </a:rPr>
              <a:t>(2017) </a:t>
            </a:r>
            <a:r>
              <a:rPr lang="en-US" sz="900" dirty="0">
                <a:latin typeface="Arial"/>
                <a:cs typeface="Arial"/>
              </a:rPr>
              <a:t>[DOI: 10.1111/pbi.12682</a:t>
            </a:r>
            <a:r>
              <a:rPr lang="en-US" sz="900" dirty="0" smtClean="0">
                <a:latin typeface="Arial"/>
                <a:cs typeface="Arial"/>
              </a:rPr>
              <a:t>]</a:t>
            </a:r>
            <a:r>
              <a:rPr lang="en-US" sz="900" dirty="0">
                <a:latin typeface="Arial"/>
                <a:cs typeface="Arial"/>
              </a:rPr>
              <a:t>.  </a:t>
            </a:r>
          </a:p>
        </p:txBody>
      </p:sp>
      <p:sp>
        <p:nvSpPr>
          <p:cNvPr id="7" name="TextBox 6"/>
          <p:cNvSpPr txBox="1"/>
          <p:nvPr/>
        </p:nvSpPr>
        <p:spPr>
          <a:xfrm>
            <a:off x="0" y="1098547"/>
            <a:ext cx="6316134" cy="615553"/>
          </a:xfrm>
          <a:prstGeom prst="rect">
            <a:avLst/>
          </a:prstGeom>
          <a:noFill/>
        </p:spPr>
        <p:txBody>
          <a:bodyPr wrap="square" rtlCol="0">
            <a:spAutoFit/>
          </a:bodyPr>
          <a:lstStyle/>
          <a:p>
            <a:r>
              <a:rPr lang="en-US" sz="2000" b="1" u="sng" dirty="0" smtClean="0">
                <a:solidFill>
                  <a:schemeClr val="accent1">
                    <a:lumMod val="75000"/>
                  </a:schemeClr>
                </a:solidFill>
                <a:latin typeface="+mn-lt"/>
              </a:rPr>
              <a:t>Objective</a:t>
            </a:r>
            <a:r>
              <a:rPr lang="en-US" dirty="0" smtClean="0">
                <a:latin typeface="+mn-lt"/>
              </a:rPr>
              <a:t> </a:t>
            </a:r>
            <a:r>
              <a:rPr lang="en-US" sz="1400" dirty="0" smtClean="0">
                <a:latin typeface="+mn-lt"/>
              </a:rPr>
              <a:t>In this study we test the hypothesis that cell wall attributes and plant development can be altered by augmenting the available pools of soluble sucrose.</a:t>
            </a:r>
          </a:p>
        </p:txBody>
      </p:sp>
      <p:sp>
        <p:nvSpPr>
          <p:cNvPr id="8" name="TextBox 7"/>
          <p:cNvSpPr txBox="1"/>
          <p:nvPr/>
        </p:nvSpPr>
        <p:spPr>
          <a:xfrm>
            <a:off x="0" y="1672166"/>
            <a:ext cx="6341532" cy="1692771"/>
          </a:xfrm>
          <a:prstGeom prst="rect">
            <a:avLst/>
          </a:prstGeom>
          <a:noFill/>
        </p:spPr>
        <p:txBody>
          <a:bodyPr wrap="square" rtlCol="0">
            <a:spAutoFit/>
          </a:bodyPr>
          <a:lstStyle/>
          <a:p>
            <a:r>
              <a:rPr lang="en-US" sz="2000" b="1" u="sng" dirty="0" smtClean="0">
                <a:solidFill>
                  <a:schemeClr val="accent1">
                    <a:lumMod val="75000"/>
                  </a:schemeClr>
                </a:solidFill>
                <a:latin typeface="+mn-lt"/>
              </a:rPr>
              <a:t>Approach</a:t>
            </a:r>
            <a:endParaRPr lang="en-US" sz="1400" dirty="0" smtClean="0">
              <a:latin typeface="+mn-lt"/>
            </a:endParaRPr>
          </a:p>
          <a:p>
            <a:pPr lvl="0">
              <a:buFont typeface="Wingdings" pitchFamily="2" charset="2"/>
              <a:buChar char="Ø"/>
            </a:pPr>
            <a:r>
              <a:rPr lang="en-US" sz="1400" dirty="0" smtClean="0">
                <a:latin typeface="+mn-lt"/>
              </a:rPr>
              <a:t> Overexpression </a:t>
            </a:r>
            <a:r>
              <a:rPr lang="en-US" sz="1400" dirty="0">
                <a:latin typeface="+mn-lt"/>
              </a:rPr>
              <a:t>of the </a:t>
            </a:r>
            <a:r>
              <a:rPr lang="en-US" sz="1400" i="1" dirty="0">
                <a:latin typeface="+mn-lt"/>
              </a:rPr>
              <a:t>Arabidopsis thaliana </a:t>
            </a:r>
            <a:r>
              <a:rPr lang="en-US" sz="1400" dirty="0" err="1" smtClean="0">
                <a:latin typeface="+mn-lt"/>
              </a:rPr>
              <a:t>galactinol</a:t>
            </a:r>
            <a:r>
              <a:rPr lang="en-US" sz="1400" dirty="0" smtClean="0">
                <a:latin typeface="+mn-lt"/>
              </a:rPr>
              <a:t> synthase (</a:t>
            </a:r>
            <a:r>
              <a:rPr lang="en-US" sz="1400" i="1" dirty="0" smtClean="0">
                <a:latin typeface="+mn-lt"/>
              </a:rPr>
              <a:t>AtGolS3</a:t>
            </a:r>
            <a:r>
              <a:rPr lang="en-US" sz="1400" dirty="0" smtClean="0">
                <a:latin typeface="+mn-lt"/>
              </a:rPr>
              <a:t>) in hybrid poplar (</a:t>
            </a:r>
            <a:r>
              <a:rPr lang="en-US" sz="1400" i="1" dirty="0" err="1" smtClean="0">
                <a:latin typeface="+mn-lt"/>
              </a:rPr>
              <a:t>Populus</a:t>
            </a:r>
            <a:r>
              <a:rPr lang="en-US" sz="1400" i="1" dirty="0" smtClean="0">
                <a:latin typeface="+mn-lt"/>
              </a:rPr>
              <a:t> alba x </a:t>
            </a:r>
            <a:r>
              <a:rPr lang="en-US" sz="1400" i="1" dirty="0" err="1" smtClean="0">
                <a:latin typeface="+mn-lt"/>
              </a:rPr>
              <a:t>grandidentata</a:t>
            </a:r>
            <a:r>
              <a:rPr lang="en-US" sz="1400" dirty="0" smtClean="0">
                <a:latin typeface="+mn-lt"/>
              </a:rPr>
              <a:t>) </a:t>
            </a:r>
          </a:p>
          <a:p>
            <a:pPr lvl="0">
              <a:buFont typeface="Wingdings" pitchFamily="2" charset="2"/>
              <a:buChar char="Ø"/>
            </a:pPr>
            <a:r>
              <a:rPr lang="en-US" sz="1400" dirty="0">
                <a:latin typeface="+mn-lt"/>
              </a:rPr>
              <a:t> </a:t>
            </a:r>
            <a:r>
              <a:rPr lang="en-US" sz="1400" dirty="0" smtClean="0">
                <a:latin typeface="+mn-lt"/>
              </a:rPr>
              <a:t>Characterization of transgenic lines for plant growth, transgene transcript abundance, soluble sugars and starch content in various tissues, cell wall structural carbohydrate and lignin content and composition, xylem properties, wood physical characteristics, and transcript profiling of differentially expressed genes</a:t>
            </a:r>
          </a:p>
        </p:txBody>
      </p:sp>
      <p:sp>
        <p:nvSpPr>
          <p:cNvPr id="9" name="TextBox 8"/>
          <p:cNvSpPr txBox="1"/>
          <p:nvPr/>
        </p:nvSpPr>
        <p:spPr>
          <a:xfrm>
            <a:off x="0" y="3301996"/>
            <a:ext cx="6155267" cy="2997204"/>
          </a:xfrm>
          <a:prstGeom prst="rect">
            <a:avLst/>
          </a:prstGeom>
          <a:noFill/>
        </p:spPr>
        <p:txBody>
          <a:bodyPr wrap="square" rtlCol="0">
            <a:spAutoFit/>
          </a:bodyPr>
          <a:lstStyle/>
          <a:p>
            <a:r>
              <a:rPr lang="en-US" sz="2000" b="1" u="sng" dirty="0" smtClean="0">
                <a:solidFill>
                  <a:schemeClr val="accent1">
                    <a:lumMod val="75000"/>
                  </a:schemeClr>
                </a:solidFill>
                <a:latin typeface="+mn-lt"/>
              </a:rPr>
              <a:t>Result/Impacts</a:t>
            </a:r>
          </a:p>
          <a:p>
            <a:pPr marL="285750" indent="-285750">
              <a:buFont typeface="Wingdings" panose="05000000000000000000" pitchFamily="2" charset="2"/>
              <a:buChar char="Ø"/>
            </a:pPr>
            <a:r>
              <a:rPr lang="en-US" sz="1400" dirty="0" smtClean="0">
                <a:latin typeface="+mn-lt"/>
              </a:rPr>
              <a:t>Several of the transgenic lines had only marginal phenotypes and, in many cases, had improved cell wall characteristics; two transgenic lines possessing the highest transgene abundance in the phloem clearly displayed significant developmental effects.</a:t>
            </a:r>
          </a:p>
          <a:p>
            <a:pPr marL="285750" indent="-285750">
              <a:buFont typeface="Wingdings" panose="05000000000000000000" pitchFamily="2" charset="2"/>
              <a:buChar char="Ø"/>
            </a:pPr>
            <a:r>
              <a:rPr lang="en-US" sz="1400" dirty="0">
                <a:latin typeface="+mn-lt"/>
              </a:rPr>
              <a:t>T</a:t>
            </a:r>
            <a:r>
              <a:rPr lang="en-US" sz="1400" dirty="0" smtClean="0">
                <a:latin typeface="+mn-lt"/>
              </a:rPr>
              <a:t>hese transgenic lines possessed altered cell wall chemistries and fiber properties, traits characteristic of specialized tension wood (lower total lignin content, higher cellulose content, xylem that often contains small vessels and fibers with a unique inner cell wall layer made primarily of cellulose).</a:t>
            </a:r>
          </a:p>
          <a:p>
            <a:pPr marL="285750" indent="-285750">
              <a:buFont typeface="Wingdings" panose="05000000000000000000" pitchFamily="2" charset="2"/>
              <a:buChar char="Ø"/>
            </a:pPr>
            <a:r>
              <a:rPr lang="en-US" sz="1400" dirty="0" smtClean="0">
                <a:latin typeface="+mn-lt"/>
              </a:rPr>
              <a:t>This transgenic </a:t>
            </a:r>
            <a:r>
              <a:rPr lang="en-US" sz="1400" dirty="0" smtClean="0">
                <a:latin typeface="+mn-lt"/>
              </a:rPr>
              <a:t>approach, which yields </a:t>
            </a:r>
            <a:r>
              <a:rPr lang="en-US" sz="1400" dirty="0" smtClean="0">
                <a:latin typeface="+mn-lt"/>
              </a:rPr>
              <a:t>increased cellulose content, altered hemicellulose composition, and reduced lignin </a:t>
            </a:r>
            <a:r>
              <a:rPr lang="en-US" sz="1400" smtClean="0">
                <a:latin typeface="+mn-lt"/>
              </a:rPr>
              <a:t>content, is </a:t>
            </a:r>
            <a:r>
              <a:rPr lang="en-US" sz="1400" dirty="0" smtClean="0">
                <a:latin typeface="+mn-lt"/>
              </a:rPr>
              <a:t>an ideal strategy for poplar and other lignocellulosic-derived feedstocks for improved industrial processing, especially for bioenergy applications.</a:t>
            </a:r>
          </a:p>
        </p:txBody>
      </p:sp>
      <p:sp>
        <p:nvSpPr>
          <p:cNvPr id="12" name="TextBox 11"/>
          <p:cNvSpPr txBox="1"/>
          <p:nvPr/>
        </p:nvSpPr>
        <p:spPr>
          <a:xfrm>
            <a:off x="0" y="0"/>
            <a:ext cx="2416046" cy="369332"/>
          </a:xfrm>
          <a:prstGeom prst="rect">
            <a:avLst/>
          </a:prstGeom>
          <a:noFill/>
        </p:spPr>
        <p:txBody>
          <a:bodyPr wrap="none" rtlCol="0">
            <a:spAutoFit/>
          </a:bodyPr>
          <a:lstStyle/>
          <a:p>
            <a:r>
              <a:rPr lang="en-US" i="1" u="sng" dirty="0" smtClean="0">
                <a:effectLst>
                  <a:outerShdw blurRad="38100" dist="38100" dir="2700000" algn="tl">
                    <a:srgbClr val="000000">
                      <a:alpha val="43137"/>
                    </a:srgbClr>
                  </a:outerShdw>
                </a:effectLst>
                <a:latin typeface="Times New Roman" pitchFamily="18" charset="0"/>
                <a:cs typeface="Times New Roman" pitchFamily="18" charset="0"/>
              </a:rPr>
              <a:t>BRC Science Highlight</a:t>
            </a:r>
            <a:endParaRPr lang="en-US" i="1" u="sng"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3" name="Picture 2"/>
          <p:cNvPicPr>
            <a:picLocks noChangeAspect="1" noChangeArrowheads="1"/>
          </p:cNvPicPr>
          <p:nvPr/>
        </p:nvPicPr>
        <p:blipFill>
          <a:blip r:embed="rId3" cstate="print"/>
          <a:srcRect/>
          <a:stretch>
            <a:fillRect/>
          </a:stretch>
        </p:blipFill>
        <p:spPr bwMode="auto">
          <a:xfrm>
            <a:off x="152400" y="415498"/>
            <a:ext cx="1728787" cy="764523"/>
          </a:xfrm>
          <a:prstGeom prst="rect">
            <a:avLst/>
          </a:prstGeom>
          <a:noFill/>
          <a:ln w="9525">
            <a:noFill/>
            <a:miter lim="800000"/>
            <a:headEnd/>
            <a:tailEnd/>
          </a:ln>
        </p:spPr>
      </p:pic>
      <p:sp>
        <p:nvSpPr>
          <p:cNvPr id="14" name="Rectangle 235"/>
          <p:cNvSpPr>
            <a:spLocks noChangeArrowheads="1"/>
          </p:cNvSpPr>
          <p:nvPr/>
        </p:nvSpPr>
        <p:spPr bwMode="auto">
          <a:xfrm>
            <a:off x="-34925" y="6646863"/>
            <a:ext cx="2320925" cy="274637"/>
          </a:xfrm>
          <a:prstGeom prst="rect">
            <a:avLst/>
          </a:prstGeom>
          <a:noFill/>
          <a:ln w="9525" algn="ctr">
            <a:noFill/>
            <a:miter lim="800000"/>
            <a:headEnd/>
            <a:tailEnd/>
          </a:ln>
          <a:effectLst/>
        </p:spPr>
        <p:txBody>
          <a:bodyPr/>
          <a:lstStyle/>
          <a:p>
            <a:pPr marL="171450" indent="-171450" eaLnBrk="0" fontAlgn="auto" hangingPunct="0">
              <a:lnSpc>
                <a:spcPct val="90000"/>
              </a:lnSpc>
              <a:spcBef>
                <a:spcPts val="0"/>
              </a:spcBef>
              <a:spcAft>
                <a:spcPts val="0"/>
              </a:spcAft>
              <a:defRPr/>
            </a:pPr>
            <a:r>
              <a:rPr lang="en-US" sz="1200" b="1" dirty="0" smtClean="0">
                <a:solidFill>
                  <a:schemeClr val="bg1"/>
                </a:solidFill>
                <a:latin typeface="+mn-lt"/>
                <a:ea typeface="Rod"/>
                <a:cs typeface="Rod"/>
              </a:rPr>
              <a:t>	GLBRC March 2017</a:t>
            </a:r>
            <a:endParaRPr lang="en-US" sz="1200" b="1" dirty="0">
              <a:solidFill>
                <a:schemeClr val="bg1"/>
              </a:solidFill>
              <a:latin typeface="+mn-lt"/>
              <a:ea typeface="Rod"/>
              <a:cs typeface="Rod"/>
            </a:endParaRPr>
          </a:p>
        </p:txBody>
      </p:sp>
      <p:pic>
        <p:nvPicPr>
          <p:cNvPr id="2" name="Picture 1" descr="fig7.pdf"/>
          <p:cNvPicPr>
            <a:picLocks noChangeAspect="1"/>
          </p:cNvPicPr>
          <p:nvPr/>
        </p:nvPicPr>
        <p:blipFill rotWithShape="1">
          <a:blip r:embed="rId4">
            <a:extLst>
              <a:ext uri="{28A0092B-C50C-407E-A947-70E740481C1C}">
                <a14:useLocalDpi xmlns:a14="http://schemas.microsoft.com/office/drawing/2010/main" val="0"/>
              </a:ext>
            </a:extLst>
          </a:blip>
          <a:srcRect l="54071" t="8394" r="11603" b="51116"/>
          <a:stretch/>
        </p:blipFill>
        <p:spPr>
          <a:xfrm>
            <a:off x="6460065" y="1346201"/>
            <a:ext cx="2485333" cy="4148666"/>
          </a:xfrm>
          <a:prstGeom prst="rect">
            <a:avLst/>
          </a:prstGeom>
        </p:spPr>
      </p:pic>
      <p:sp>
        <p:nvSpPr>
          <p:cNvPr id="11" name="Rectangle 10"/>
          <p:cNvSpPr/>
          <p:nvPr/>
        </p:nvSpPr>
        <p:spPr>
          <a:xfrm>
            <a:off x="6363114" y="5547268"/>
            <a:ext cx="2670819" cy="646331"/>
          </a:xfrm>
          <a:prstGeom prst="rect">
            <a:avLst/>
          </a:prstGeom>
        </p:spPr>
        <p:txBody>
          <a:bodyPr wrap="square">
            <a:spAutoFit/>
          </a:bodyPr>
          <a:lstStyle/>
          <a:p>
            <a:r>
              <a:rPr lang="en-US" sz="900" dirty="0" err="1" smtClean="0"/>
              <a:t>Calcofluor</a:t>
            </a:r>
            <a:r>
              <a:rPr lang="en-US" sz="900" dirty="0" smtClean="0"/>
              <a:t> staining of wild-type (upper panel) and </a:t>
            </a:r>
            <a:r>
              <a:rPr lang="en-US" sz="900" i="1" dirty="0" smtClean="0"/>
              <a:t>AtGolS3-OE </a:t>
            </a:r>
            <a:r>
              <a:rPr lang="en-US" sz="900" dirty="0" smtClean="0"/>
              <a:t>line 6 (lower panel) hybrid poplar. Transgenic lines show an irregular vessel phenotype and increased cellulose staining.</a:t>
            </a:r>
            <a:endParaRPr lang="en-US" sz="900"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f66da2ca-f37c-4205-929f-e8e9af1907d3">
      <Terms xmlns="http://schemas.microsoft.com/office/infopath/2007/PartnerControls"/>
    </TaxKeywordTaxHTField>
    <TaxCatchAll xmlns="f66da2ca-f37c-4205-929f-e8e9af1907d3"/>
    <Comments_x002c__x0020_Notes_x002c__x0020_etc xmlns="598d3dbc-fa83-42fa-b207-889270677883" xsi:nil="true"/>
    <PublishingExpirationDate xmlns="http://schemas.microsoft.com/sharepoint/v3" xsi:nil="true"/>
    <PublishingStartDate xmlns="http://schemas.microsoft.com/sharepoint/v3" xsi:nil="true"/>
    <_dlc_DocId xmlns="f66da2ca-f37c-4205-929f-e8e9af1907d3">HUBDOC-169-575</_dlc_DocId>
    <_dlc_DocIdUrl xmlns="f66da2ca-f37c-4205-929f-e8e9af1907d3">
      <Url>https://intranet.wei.wisc.edu/glbrc/doe/_layouts/15/DocIdRedir.aspx?ID=HUBDOC-169-575</Url>
      <Description>HUBDOC-169-575</Description>
    </_dlc_DocIdUrl>
    <_dlc_DocIdPersistId xmlns="f66da2ca-f37c-4205-929f-e8e9af1907d3">false</_dlc_DocIdPersistId>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247064B81CB5A84D8992C1DDBD34D590" ma:contentTypeVersion="0" ma:contentTypeDescription="Create a new document." ma:contentTypeScope="" ma:versionID="6738319440a0d4a8b574b44f29c8374c">
  <xsd:schema xmlns:xsd="http://www.w3.org/2001/XMLSchema" xmlns:xs="http://www.w3.org/2001/XMLSchema" xmlns:p="http://schemas.microsoft.com/office/2006/metadata/properties" xmlns:ns1="http://schemas.microsoft.com/sharepoint/v3" xmlns:ns2="f66da2ca-f37c-4205-929f-e8e9af1907d3" xmlns:ns3="598d3dbc-fa83-42fa-b207-889270677883" targetNamespace="http://schemas.microsoft.com/office/2006/metadata/properties" ma:root="true" ma:fieldsID="6ee46b2ab99f8bb7e069b4b66d7ecdec" ns1:_="" ns2:_="" ns3:_="">
    <xsd:import namespace="http://schemas.microsoft.com/sharepoint/v3"/>
    <xsd:import namespace="f66da2ca-f37c-4205-929f-e8e9af1907d3"/>
    <xsd:import namespace="598d3dbc-fa83-42fa-b207-889270677883"/>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2:TaxKeywordTaxHTField" minOccurs="0"/>
                <xsd:element ref="ns2:TaxCatchAll" minOccurs="0"/>
                <xsd:element ref="ns3:Comments_x002c__x0020_Notes_x002c__x0020_et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66da2ca-f37c-4205-929f-e8e9af1907d3"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TaxKeywordTaxHTField" ma:index="14" nillable="true" ma:taxonomy="true" ma:internalName="TaxKeywordTaxHTField" ma:taxonomyFieldName="TaxKeyword" ma:displayName="Enterprise Keywords" ma:fieldId="{23f27201-bee3-471e-b2e7-b64fd8b7ca38}" ma:taxonomyMulti="true" ma:sspId="8627bd82-0569-4858-99f3-d7174152a405" ma:termSetId="00000000-0000-0000-0000-000000000000" ma:anchorId="00000000-0000-0000-0000-000000000000" ma:open="true" ma:isKeyword="true">
      <xsd:complexType>
        <xsd:sequence>
          <xsd:element ref="pc:Terms" minOccurs="0" maxOccurs="1"/>
        </xsd:sequence>
      </xsd:complexType>
    </xsd:element>
    <xsd:element name="TaxCatchAll" ma:index="15" nillable="true" ma:displayName="Taxonomy Catch All Column" ma:hidden="true" ma:list="{52eabb01-f6f8-4398-a964-66c8658a72c0}" ma:internalName="TaxCatchAll" ma:showField="CatchAllData" ma:web="f66da2ca-f37c-4205-929f-e8e9af1907d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8d3dbc-fa83-42fa-b207-889270677883" elementFormDefault="qualified">
    <xsd:import namespace="http://schemas.microsoft.com/office/2006/documentManagement/types"/>
    <xsd:import namespace="http://schemas.microsoft.com/office/infopath/2007/PartnerControls"/>
    <xsd:element name="Comments_x002c__x0020_Notes_x002c__x0020_etc" ma:index="16" nillable="true" ma:displayName="Comments, Notes, etc" ma:internalName="Comments_x002c__x0020_Notes_x002c__x0020_etc">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E273A0-DD58-4D63-AD59-E4FD25EB50A2}">
  <ds:schemaRefs>
    <ds:schemaRef ds:uri="http://schemas.microsoft.com/office/2006/metadata/properties"/>
    <ds:schemaRef ds:uri="http://schemas.microsoft.com/office/infopath/2007/PartnerControls"/>
    <ds:schemaRef ds:uri="f66da2ca-f37c-4205-929f-e8e9af1907d3"/>
    <ds:schemaRef ds:uri="598d3dbc-fa83-42fa-b207-889270677883"/>
    <ds:schemaRef ds:uri="http://schemas.microsoft.com/sharepoint/v3"/>
  </ds:schemaRefs>
</ds:datastoreItem>
</file>

<file path=customXml/itemProps2.xml><?xml version="1.0" encoding="utf-8"?>
<ds:datastoreItem xmlns:ds="http://schemas.openxmlformats.org/officeDocument/2006/customXml" ds:itemID="{D73A89BB-3228-4566-B5DE-ED801792271A}">
  <ds:schemaRefs>
    <ds:schemaRef ds:uri="http://schemas.microsoft.com/sharepoint/events"/>
  </ds:schemaRefs>
</ds:datastoreItem>
</file>

<file path=customXml/itemProps3.xml><?xml version="1.0" encoding="utf-8"?>
<ds:datastoreItem xmlns:ds="http://schemas.openxmlformats.org/officeDocument/2006/customXml" ds:itemID="{4CE68956-2A2F-4AF9-A683-C63B389D65EE}">
  <ds:schemaRefs>
    <ds:schemaRef ds:uri="http://schemas.microsoft.com/sharepoint/v3/contenttype/forms"/>
  </ds:schemaRefs>
</ds:datastoreItem>
</file>

<file path=customXml/itemProps4.xml><?xml version="1.0" encoding="utf-8"?>
<ds:datastoreItem xmlns:ds="http://schemas.openxmlformats.org/officeDocument/2006/customXml" ds:itemID="{5EDED528-518D-4C69-AD84-97438F549D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66da2ca-f37c-4205-929f-e8e9af1907d3"/>
    <ds:schemaRef ds:uri="598d3dbc-fa83-42fa-b207-8892706778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10010</TotalTime>
  <Words>333</Words>
  <Application>Microsoft Macintosh PowerPoint</Application>
  <PresentationFormat>On-screen Show (4:3)</PresentationFormat>
  <Paragraphs>19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US Department of Energy (SC)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BER</dc:title>
  <dc:creator>palmian</dc:creator>
  <cp:lastModifiedBy>Krista</cp:lastModifiedBy>
  <cp:revision>964</cp:revision>
  <dcterms:created xsi:type="dcterms:W3CDTF">2010-02-04T19:54:00Z</dcterms:created>
  <dcterms:modified xsi:type="dcterms:W3CDTF">2017-03-06T19:25:32Z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0x010100247064B81CB5A84D8992C1DDBD34D590</vt:lpwstr>
  </property>
  <property fmtid="{D5CDD505-2E9C-101B-9397-08002B2CF9AE}" pid="3" name="_dlc_DocIdItemGuid">
    <vt:lpwstr>21693df4-8d9a-48f1-951a-a05cd7685112</vt:lpwstr>
  </property>
  <property fmtid="{D5CDD505-2E9C-101B-9397-08002B2CF9AE}" pid="4" name="TaxKeyword">
    <vt:lpwstr/>
  </property>
  <property fmtid="{D5CDD505-2E9C-101B-9397-08002B2CF9AE}" pid="5" name="xd_Signature">
    <vt:bool>true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TemplateUrl">
    <vt:lpwstr/>
  </property>
</Properties>
</file>