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12" autoAdjust="0"/>
    <p:restoredTop sz="99722" autoAdjust="0"/>
  </p:normalViewPr>
  <p:slideViewPr>
    <p:cSldViewPr>
      <p:cViewPr varScale="1">
        <p:scale>
          <a:sx n="147" d="100"/>
          <a:sy n="147" d="100"/>
        </p:scale>
        <p:origin x="-512" y="-48"/>
      </p:cViewPr>
      <p:guideLst>
        <p:guide orient="horz" pos="2160"/>
        <p:guide pos="39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3/18/15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3/18/15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http://</a:t>
            </a:r>
            <a:r>
              <a:rPr lang="en-US" sz="700" b="0" dirty="0" err="1" smtClean="0"/>
              <a:t>onlinelibrary.wiley.com</a:t>
            </a:r>
            <a:r>
              <a:rPr lang="en-US" sz="700" b="0" dirty="0" smtClean="0"/>
              <a:t>/</a:t>
            </a:r>
            <a:r>
              <a:rPr lang="en-US" sz="700" b="0" dirty="0" err="1" smtClean="0"/>
              <a:t>doi</a:t>
            </a:r>
            <a:r>
              <a:rPr lang="en-US" sz="700" b="0" dirty="0" smtClean="0"/>
              <a:t>/10.1111/pbi.12316/abstract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111/pbi.12316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jpeg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Introduction of chemically labile units into lignin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867400"/>
            <a:ext cx="90912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Tsuji Y., </a:t>
            </a:r>
            <a:r>
              <a:rPr lang="en-US" sz="1100" b="1" dirty="0" err="1"/>
              <a:t>Vanholme</a:t>
            </a:r>
            <a:r>
              <a:rPr lang="en-US" sz="1100" b="1" dirty="0"/>
              <a:t> R., </a:t>
            </a:r>
            <a:r>
              <a:rPr lang="en-US" sz="1100" b="1" dirty="0" err="1"/>
              <a:t>Tobimatsu</a:t>
            </a:r>
            <a:r>
              <a:rPr lang="en-US" sz="1100" b="1" dirty="0"/>
              <a:t> Y., Ishikawa Y., Foster C. E., </a:t>
            </a:r>
            <a:r>
              <a:rPr lang="en-US" sz="1100" b="1" dirty="0" err="1"/>
              <a:t>Kamimura</a:t>
            </a:r>
            <a:r>
              <a:rPr lang="en-US" sz="1100" b="1" dirty="0"/>
              <a:t> N., </a:t>
            </a:r>
            <a:r>
              <a:rPr lang="en-US" sz="1100" b="1" dirty="0" err="1"/>
              <a:t>Hishiyama</a:t>
            </a:r>
            <a:r>
              <a:rPr lang="en-US" sz="1100" b="1" dirty="0"/>
              <a:t> S., Hashimoto S., Shino A., Hara H., Sato-Izawa K., </a:t>
            </a:r>
            <a:r>
              <a:rPr lang="en-US" sz="1100" b="1" dirty="0" err="1"/>
              <a:t>Oyarce</a:t>
            </a:r>
            <a:r>
              <a:rPr lang="en-US" sz="1100" b="1" dirty="0"/>
              <a:t> P., </a:t>
            </a:r>
            <a:r>
              <a:rPr lang="en-US" sz="1100" b="1" dirty="0" err="1"/>
              <a:t>Goeminne</a:t>
            </a:r>
            <a:r>
              <a:rPr lang="en-US" sz="1100" b="1" dirty="0"/>
              <a:t> G., </a:t>
            </a:r>
            <a:r>
              <a:rPr lang="en-US" sz="1100" b="1" dirty="0" err="1"/>
              <a:t>Morreel</a:t>
            </a:r>
            <a:r>
              <a:rPr lang="en-US" sz="1100" b="1" dirty="0"/>
              <a:t> K., Kikuchi J., Takano T., Fukuda M., Katayama Y., </a:t>
            </a:r>
            <a:r>
              <a:rPr lang="en-US" sz="1100" b="1" dirty="0" err="1"/>
              <a:t>Boerjan</a:t>
            </a:r>
            <a:r>
              <a:rPr lang="en-US" sz="1100" b="1" dirty="0"/>
              <a:t> W., Ralph J., </a:t>
            </a:r>
            <a:r>
              <a:rPr lang="en-US" sz="1100" b="1" dirty="0" err="1"/>
              <a:t>Masai</a:t>
            </a:r>
            <a:r>
              <a:rPr lang="en-US" sz="1100" b="1" dirty="0"/>
              <a:t> E. and </a:t>
            </a:r>
            <a:r>
              <a:rPr lang="en-US" sz="1100" b="1" dirty="0" err="1"/>
              <a:t>Kajita</a:t>
            </a:r>
            <a:r>
              <a:rPr lang="en-US" sz="1100" b="1" dirty="0"/>
              <a:t> S.</a:t>
            </a:r>
            <a:r>
              <a:rPr lang="en-US" sz="1100" dirty="0"/>
              <a:t> (2015) Introduction of chemically labile substructures into Arabidopsis lignin through the use of </a:t>
            </a:r>
            <a:r>
              <a:rPr lang="en-US" sz="1100" dirty="0" err="1"/>
              <a:t>LigD</a:t>
            </a:r>
            <a:r>
              <a:rPr lang="en-US" sz="1100" dirty="0"/>
              <a:t>, the Cα-dehydrogenase from </a:t>
            </a:r>
            <a:r>
              <a:rPr lang="en-US" sz="1100" dirty="0" err="1"/>
              <a:t>Sphingobium</a:t>
            </a:r>
            <a:r>
              <a:rPr lang="en-US" sz="1100" dirty="0"/>
              <a:t> sp. strain SYK-6. </a:t>
            </a:r>
            <a:r>
              <a:rPr lang="en-US" sz="1100" b="1" dirty="0"/>
              <a:t>Plant </a:t>
            </a:r>
            <a:r>
              <a:rPr lang="en-US" sz="1100" b="1" dirty="0" err="1"/>
              <a:t>Biotechnol</a:t>
            </a:r>
            <a:r>
              <a:rPr lang="en-US" sz="1100" b="1" dirty="0"/>
              <a:t>. J</a:t>
            </a:r>
            <a:r>
              <a:rPr lang="en-US" sz="1100" dirty="0"/>
              <a:t>., </a:t>
            </a:r>
            <a:r>
              <a:rPr lang="en-US" sz="1100" dirty="0" err="1"/>
              <a:t>doi</a:t>
            </a:r>
            <a:r>
              <a:rPr lang="en-US" sz="1100" i="1" dirty="0"/>
              <a:t>: </a:t>
            </a:r>
            <a:r>
              <a:rPr lang="en-US" sz="1100" i="1" dirty="0">
                <a:hlinkClick r:id="rId3" tooltip="Link to external resource: 10.1111/pbi.12316"/>
              </a:rPr>
              <a:t>10.1111/pbi.12316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066800"/>
            <a:ext cx="6172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Objective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Arial"/>
                <a:cs typeface="Arial"/>
              </a:rPr>
              <a:t>To engineer plants for better biomass </a:t>
            </a:r>
            <a:r>
              <a:rPr lang="en-US" sz="1400" smtClean="0">
                <a:solidFill>
                  <a:prstClr val="black"/>
                </a:solidFill>
                <a:latin typeface="Arial"/>
                <a:cs typeface="Arial"/>
              </a:rPr>
              <a:t>processability</a:t>
            </a:r>
            <a:r>
              <a:rPr lang="en-US" sz="1400" dirty="0" smtClean="0">
                <a:solidFill>
                  <a:prstClr val="black"/>
                </a:solidFill>
                <a:latin typeface="Arial"/>
                <a:cs typeface="Arial"/>
              </a:rPr>
              <a:t>; to reduce the need for/cost of pretreatments by altering lignin content or composition in bioenergy feedstocks. 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2700" y="1806476"/>
            <a:ext cx="617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228600" lvl="0" indent="-228600">
              <a:buFont typeface="Wingdings" pitchFamily="2" charset="2"/>
              <a:buChar char="Ø"/>
            </a:pPr>
            <a:r>
              <a:rPr lang="en-US" sz="1400" i="1" dirty="0" smtClean="0"/>
              <a:t>Arabidopsis thaliana</a:t>
            </a:r>
            <a:r>
              <a:rPr lang="en-US" sz="1400" dirty="0" smtClean="0"/>
              <a:t>, a model plant, was engineered to express Cα-dehydrogenase (</a:t>
            </a:r>
            <a:r>
              <a:rPr lang="en-US" sz="1400" dirty="0" err="1" smtClean="0"/>
              <a:t>LigD</a:t>
            </a:r>
            <a:r>
              <a:rPr lang="en-US" sz="1400" dirty="0" smtClean="0"/>
              <a:t>) from </a:t>
            </a:r>
            <a:r>
              <a:rPr lang="en-US" sz="1400" i="1" dirty="0" err="1" smtClean="0"/>
              <a:t>Sphingobium</a:t>
            </a:r>
            <a:r>
              <a:rPr lang="en-US" sz="1400" i="1" dirty="0" smtClean="0"/>
              <a:t> </a:t>
            </a:r>
            <a:r>
              <a:rPr lang="en-US" sz="1400" dirty="0" smtClean="0"/>
              <a:t>sp. SKY-6, one of the best-characterized lignin degrading enzymes.</a:t>
            </a:r>
          </a:p>
          <a:p>
            <a:pPr marL="228600" lvl="0" indent="-228600">
              <a:buFont typeface="Wingdings" pitchFamily="2" charset="2"/>
              <a:buChar char="Ø"/>
            </a:pPr>
            <a:r>
              <a:rPr lang="en-US" sz="1400" dirty="0" smtClean="0"/>
              <a:t>This enzyme has been shown, </a:t>
            </a:r>
            <a:r>
              <a:rPr lang="en-US" sz="1400" i="1" dirty="0" smtClean="0"/>
              <a:t>in-vitro</a:t>
            </a:r>
            <a:r>
              <a:rPr lang="en-US" sz="1400" dirty="0" smtClean="0"/>
              <a:t>, to oxidize the most abundant linkage in native lignin (β-O-4) to a more labile (α-keto</a:t>
            </a:r>
            <a:r>
              <a:rPr lang="en-US" sz="1400" dirty="0"/>
              <a:t>) </a:t>
            </a:r>
            <a:r>
              <a:rPr lang="en-US" sz="1400" dirty="0" smtClean="0"/>
              <a:t>analogue.</a:t>
            </a:r>
          </a:p>
          <a:p>
            <a:pPr marL="228600" lvl="0" indent="-228600">
              <a:buFont typeface="Wingdings" pitchFamily="2" charset="2"/>
              <a:buChar char="Ø"/>
            </a:pPr>
            <a:r>
              <a:rPr lang="en-US" sz="1400" dirty="0" smtClean="0"/>
              <a:t>Enzyme activity in transgenic plants was determined using RT-PCR and Western blot analysis; UPLC-MS was used for phenolic profiling; 2D NMR was used to determine cell wall composition and lignin structure.</a:t>
            </a:r>
          </a:p>
          <a:p>
            <a:pPr marL="228600" lvl="0" indent="-228600">
              <a:buFont typeface="Wingdings" pitchFamily="2" charset="2"/>
              <a:buChar char="Ø"/>
            </a:pPr>
            <a:endParaRPr lang="en-US" sz="14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865364"/>
            <a:ext cx="6248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  <a:r>
              <a:rPr lang="en-US" b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228600" lvl="0" indent="-228600">
              <a:buFont typeface="Wingdings" pitchFamily="2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Transformation was able to alter lignin structure in the desired manner; </a:t>
            </a:r>
            <a:r>
              <a:rPr lang="en-US" sz="1400" dirty="0" err="1" smtClean="0">
                <a:latin typeface="Arial"/>
                <a:cs typeface="Arial"/>
              </a:rPr>
              <a:t>LigD</a:t>
            </a:r>
            <a:r>
              <a:rPr lang="en-US" sz="1400" dirty="0" smtClean="0">
                <a:latin typeface="Arial"/>
                <a:cs typeface="Arial"/>
              </a:rPr>
              <a:t> tolerates variations in side-chains of native lignin transgenic lines</a:t>
            </a:r>
          </a:p>
          <a:p>
            <a:pPr marL="228600" lvl="0" indent="-228600">
              <a:buFont typeface="Wingdings" pitchFamily="2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Total lignin in transgenics was similar to WT, had more of the </a:t>
            </a:r>
            <a:r>
              <a:rPr lang="en-US" sz="1400" dirty="0">
                <a:latin typeface="Arial"/>
                <a:cs typeface="Arial"/>
              </a:rPr>
              <a:t>desired α-</a:t>
            </a:r>
            <a:r>
              <a:rPr lang="en-US" sz="1400" dirty="0" err="1" smtClean="0">
                <a:latin typeface="Arial"/>
                <a:cs typeface="Arial"/>
              </a:rPr>
              <a:t>keto</a:t>
            </a:r>
            <a:r>
              <a:rPr lang="en-US" sz="1400" dirty="0" smtClean="0">
                <a:latin typeface="Arial"/>
                <a:cs typeface="Arial"/>
              </a:rPr>
              <a:t> linkages; no change in </a:t>
            </a:r>
            <a:r>
              <a:rPr lang="en-US" sz="1400" dirty="0" err="1" smtClean="0">
                <a:latin typeface="Arial"/>
                <a:cs typeface="Arial"/>
              </a:rPr>
              <a:t>saccharification</a:t>
            </a:r>
            <a:r>
              <a:rPr lang="en-US" sz="1400" dirty="0" smtClean="0">
                <a:latin typeface="Arial"/>
                <a:cs typeface="Arial"/>
              </a:rPr>
              <a:t> efficiency was detected.</a:t>
            </a:r>
          </a:p>
          <a:p>
            <a:pPr marL="228600" lvl="0" indent="-228600">
              <a:buFont typeface="Wingdings" pitchFamily="2" charset="2"/>
              <a:buChar char="Ø"/>
            </a:pPr>
            <a:r>
              <a:rPr lang="en-US" sz="1400" dirty="0" err="1" smtClean="0">
                <a:latin typeface="Arial"/>
                <a:cs typeface="Arial"/>
              </a:rPr>
              <a:t>LigD</a:t>
            </a:r>
            <a:r>
              <a:rPr lang="en-US" sz="1400" dirty="0" smtClean="0">
                <a:latin typeface="Arial"/>
                <a:cs typeface="Arial"/>
              </a:rPr>
              <a:t> was successfully expressed and enzyme activity detected in extracts of transgenic species</a:t>
            </a:r>
            <a:r>
              <a:rPr lang="en-US" sz="1400" dirty="0">
                <a:latin typeface="Arial"/>
                <a:cs typeface="Arial"/>
              </a:rPr>
              <a:t> </a:t>
            </a:r>
            <a:r>
              <a:rPr lang="en-US" sz="1400" dirty="0" smtClean="0">
                <a:latin typeface="Arial"/>
                <a:cs typeface="Arial"/>
              </a:rPr>
              <a:t>and was shown to oxidize a wider range of </a:t>
            </a:r>
            <a:r>
              <a:rPr lang="en-US" sz="1400" dirty="0">
                <a:latin typeface="Arial"/>
                <a:cs typeface="Arial"/>
              </a:rPr>
              <a:t>β-O-</a:t>
            </a:r>
            <a:r>
              <a:rPr lang="en-US" sz="1400" dirty="0" smtClean="0">
                <a:latin typeface="Arial"/>
                <a:cs typeface="Arial"/>
              </a:rPr>
              <a:t>4-linked molecules than previously known.</a:t>
            </a:r>
          </a:p>
          <a:p>
            <a:pPr marL="228600" lvl="0" indent="-228600">
              <a:buFont typeface="Wingdings" pitchFamily="2" charset="2"/>
              <a:buChar char="Ø"/>
            </a:pPr>
            <a:endParaRPr lang="en-US" b="1" dirty="0" smtClean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March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248400" y="495300"/>
            <a:ext cx="2895600" cy="4914900"/>
            <a:chOff x="6019800" y="495300"/>
            <a:chExt cx="2971800" cy="4991100"/>
          </a:xfrm>
        </p:grpSpPr>
        <p:pic>
          <p:nvPicPr>
            <p:cNvPr id="16" name="図 15" descr="LigD activity.jpg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9800" y="2895600"/>
              <a:ext cx="2971800" cy="259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図 1" descr="transgenic plants.jpg"/>
            <p:cNvPicPr/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4" t="1497" r="4799"/>
            <a:stretch/>
          </p:blipFill>
          <p:spPr bwMode="auto">
            <a:xfrm>
              <a:off x="6096000" y="495300"/>
              <a:ext cx="2844800" cy="2507298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Approve by JR 2-17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HUBDOC-169-458</_dlc_DocId>
    <_dlc_DocIdUrl xmlns="f66da2ca-f37c-4205-929f-e8e9af1907d3">
      <Url>https://intranet.wei.wisc.edu/glbrc/doe/_layouts/15/DocIdRedir.aspx?ID=HUBDOC-169-458</Url>
      <Description>HUBDOC-169-458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30D4BCAB-67C4-481A-81BB-37044C5357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7969</TotalTime>
  <Words>392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 Wisniewski</cp:lastModifiedBy>
  <cp:revision>866</cp:revision>
  <dcterms:created xsi:type="dcterms:W3CDTF">2010-02-04T19:54:00Z</dcterms:created>
  <dcterms:modified xsi:type="dcterms:W3CDTF">2015-03-18T19:32:17Z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41535800-3acc-4446-bd29-1392bd55d933</vt:lpwstr>
  </property>
  <property fmtid="{D5CDD505-2E9C-101B-9397-08002B2CF9AE}" pid="4" name="TaxKeyword">
    <vt:lpwstr/>
  </property>
</Properties>
</file>