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handoutMasterIdLst>
    <p:handoutMasterId r:id="rId8"/>
  </p:handoutMasterIdLst>
  <p:sldIdLst>
    <p:sldId id="437" r:id="rId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475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AA34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2" autoAdjust="0"/>
    <p:restoredTop sz="96413" autoAdjust="0"/>
  </p:normalViewPr>
  <p:slideViewPr>
    <p:cSldViewPr snapToGrid="0">
      <p:cViewPr>
        <p:scale>
          <a:sx n="150" d="100"/>
          <a:sy n="150" d="100"/>
        </p:scale>
        <p:origin x="-496" y="16"/>
      </p:cViewPr>
      <p:guideLst>
        <p:guide orient="horz" pos="2160"/>
        <p:guide pos="47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11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933470-C82D-4D91-BC44-EDDF0F3DAA3C}" type="datetimeFigureOut">
              <a:rPr lang="en-US"/>
              <a:pPr>
                <a:defRPr/>
              </a:pPr>
              <a:t>8/18/17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C09BA1-F2D0-444F-980D-8F03A3EE7A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369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BB9D18-7567-4D19-8665-5AE6C32131D1}" type="datetimeFigureOut">
              <a:rPr lang="en-US"/>
              <a:pPr>
                <a:defRPr/>
              </a:pPr>
              <a:t>8/18/17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June 13-15,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49337F-5096-4607-B08E-5CD7BA64E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94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3CBC3-7A8E-4EEE-BFC3-2F119B62009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700" b="1" dirty="0" smtClean="0"/>
              <a:t>Notes:</a:t>
            </a:r>
          </a:p>
          <a:p>
            <a:pPr eaLnBrk="1" hangingPunct="1">
              <a:lnSpc>
                <a:spcPct val="80000"/>
              </a:lnSpc>
            </a:pPr>
            <a:r>
              <a:rPr lang="en-US" sz="700" b="0" dirty="0" smtClean="0"/>
              <a:t>text</a:t>
            </a:r>
          </a:p>
          <a:p>
            <a:pPr eaLnBrk="1" hangingPunct="1">
              <a:lnSpc>
                <a:spcPct val="80000"/>
              </a:lnSpc>
            </a:pPr>
            <a:endParaRPr lang="en-US" sz="7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700" b="1" dirty="0" smtClean="0"/>
              <a:t>Title again</a:t>
            </a:r>
            <a:r>
              <a:rPr lang="en-US" sz="700" b="1" baseline="0" dirty="0" smtClean="0"/>
              <a:t>:</a:t>
            </a:r>
            <a:endParaRPr lang="en-US" sz="7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700" dirty="0" smtClean="0"/>
              <a:t>Text 1-2 </a:t>
            </a:r>
            <a:r>
              <a:rPr lang="en-US" sz="700" smtClean="0"/>
              <a:t>sentence summary?</a:t>
            </a:r>
            <a:endParaRPr lang="en-US" sz="700" dirty="0" smtClean="0"/>
          </a:p>
        </p:txBody>
      </p:sp>
    </p:spTree>
    <p:extLst>
      <p:ext uri="{BB962C8B-B14F-4D97-AF65-F5344CB8AC3E}">
        <p14:creationId xmlns:p14="http://schemas.microsoft.com/office/powerpoint/2010/main" val="340643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35"/>
          <p:cNvSpPr>
            <a:spLocks noChangeArrowheads="1"/>
          </p:cNvSpPr>
          <p:nvPr userDrawn="1"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35"/>
          <p:cNvSpPr>
            <a:spLocks noChangeArrowheads="1"/>
          </p:cNvSpPr>
          <p:nvPr userDrawn="1"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FA98C-247A-46F9-A17E-E1108870C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8"/>
          <p:cNvSpPr/>
          <p:nvPr userDrawn="1"/>
        </p:nvSpPr>
        <p:spPr bwMode="auto">
          <a:xfrm>
            <a:off x="0" y="6629400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235"/>
          <p:cNvSpPr>
            <a:spLocks noChangeArrowheads="1"/>
          </p:cNvSpPr>
          <p:nvPr/>
        </p:nvSpPr>
        <p:spPr bwMode="auto">
          <a:xfrm>
            <a:off x="2386013" y="6635750"/>
            <a:ext cx="6600825" cy="211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D4BD2A-A61B-43C4-A97F-6D47483509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92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12299" name="Text Box 50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5" name="TextBox 4"/>
          <p:cNvSpPr txBox="1"/>
          <p:nvPr/>
        </p:nvSpPr>
        <p:spPr>
          <a:xfrm>
            <a:off x="3826932" y="0"/>
            <a:ext cx="4622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Transcriptional analysis of flowering time in </a:t>
            </a:r>
            <a:r>
              <a:rPr lang="en-US" sz="2400" b="1" dirty="0" err="1" smtClean="0"/>
              <a:t>switchgrass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2971" y="6426195"/>
            <a:ext cx="8394700" cy="23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>
                <a:latin typeface="Arial"/>
                <a:cs typeface="Arial"/>
              </a:rPr>
              <a:t>Tornqvist</a:t>
            </a:r>
            <a:r>
              <a:rPr lang="en-US" sz="900" dirty="0" smtClean="0">
                <a:latin typeface="Arial"/>
                <a:cs typeface="Arial"/>
              </a:rPr>
              <a:t>, C.-E. </a:t>
            </a:r>
            <a:r>
              <a:rPr lang="en-US" sz="900" i="1" dirty="0">
                <a:latin typeface="Arial"/>
                <a:cs typeface="Arial"/>
              </a:rPr>
              <a:t>et al.</a:t>
            </a:r>
            <a:r>
              <a:rPr lang="en-US" sz="900" dirty="0">
                <a:latin typeface="Arial"/>
                <a:cs typeface="Arial"/>
              </a:rPr>
              <a:t> </a:t>
            </a:r>
            <a:r>
              <a:rPr lang="en-US" sz="900" dirty="0" smtClean="0">
                <a:latin typeface="Arial"/>
                <a:cs typeface="Arial"/>
              </a:rPr>
              <a:t>“Transcriptional analysis of flowering time in </a:t>
            </a:r>
            <a:r>
              <a:rPr lang="en-US" sz="900" dirty="0" err="1" smtClean="0">
                <a:latin typeface="Arial"/>
                <a:cs typeface="Arial"/>
              </a:rPr>
              <a:t>switchgrass</a:t>
            </a:r>
            <a:r>
              <a:rPr lang="en-US" sz="900" b="1" dirty="0" smtClean="0">
                <a:latin typeface="Arial"/>
                <a:cs typeface="Arial"/>
              </a:rPr>
              <a:t>.</a:t>
            </a:r>
            <a:r>
              <a:rPr lang="en-US" sz="900" b="1" dirty="0">
                <a:latin typeface="Arial"/>
                <a:cs typeface="Arial"/>
              </a:rPr>
              <a:t>”</a:t>
            </a:r>
            <a:r>
              <a:rPr lang="en-US" sz="900" dirty="0">
                <a:latin typeface="Arial"/>
                <a:cs typeface="Arial"/>
              </a:rPr>
              <a:t> </a:t>
            </a:r>
            <a:r>
              <a:rPr lang="en-US" sz="900" i="1" dirty="0" err="1" smtClean="0">
                <a:latin typeface="Arial"/>
                <a:cs typeface="Arial"/>
              </a:rPr>
              <a:t>BioEnergy</a:t>
            </a:r>
            <a:r>
              <a:rPr lang="en-US" sz="900" i="1" dirty="0" smtClean="0">
                <a:latin typeface="Arial"/>
                <a:cs typeface="Arial"/>
              </a:rPr>
              <a:t> Research </a:t>
            </a:r>
            <a:r>
              <a:rPr lang="en-US" sz="900" b="1" dirty="0" smtClean="0">
                <a:latin typeface="Arial"/>
                <a:cs typeface="Arial"/>
              </a:rPr>
              <a:t>10</a:t>
            </a:r>
            <a:r>
              <a:rPr lang="en-US" sz="900" dirty="0" smtClean="0">
                <a:latin typeface="Arial"/>
                <a:cs typeface="Arial"/>
              </a:rPr>
              <a:t>, 700-713 (2017) [</a:t>
            </a:r>
            <a:r>
              <a:rPr lang="en-US" sz="900" dirty="0">
                <a:latin typeface="Arial"/>
                <a:cs typeface="Arial"/>
              </a:rPr>
              <a:t>DOI</a:t>
            </a:r>
            <a:r>
              <a:rPr lang="en-US" sz="900" dirty="0" smtClean="0">
                <a:latin typeface="Arial"/>
                <a:cs typeface="Arial"/>
              </a:rPr>
              <a:t>:</a:t>
            </a:r>
            <a:r>
              <a:rPr lang="de-DE" sz="900" dirty="0" smtClean="0"/>
              <a:t> </a:t>
            </a:r>
            <a:r>
              <a:rPr lang="en-US" sz="900" dirty="0"/>
              <a:t>10.1007/s12155-017-9832-9</a:t>
            </a:r>
            <a:r>
              <a:rPr lang="en-US" sz="900" dirty="0" smtClean="0">
                <a:latin typeface="Arial"/>
                <a:cs typeface="Arial"/>
              </a:rPr>
              <a:t>]</a:t>
            </a:r>
            <a:r>
              <a:rPr lang="en-US" sz="900" dirty="0">
                <a:latin typeface="Arial"/>
                <a:cs typeface="Arial"/>
              </a:rPr>
              <a:t>.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909225"/>
            <a:ext cx="453813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Approach</a:t>
            </a:r>
            <a:endParaRPr lang="en-US" sz="1400" dirty="0" smtClean="0">
              <a:latin typeface="+mn-lt"/>
            </a:endParaRPr>
          </a:p>
          <a:p>
            <a:pPr marL="285750" lvl="0" indent="-285750">
              <a:buFont typeface="Wingdings" charset="2"/>
              <a:buChar char="Ø"/>
            </a:pP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Conduct an </a:t>
            </a:r>
            <a:r>
              <a:rPr lang="en-US" sz="1400" dirty="0" err="1" smtClean="0">
                <a:solidFill>
                  <a:srgbClr val="000000"/>
                </a:solidFill>
                <a:latin typeface="+mn-lt"/>
              </a:rPr>
              <a:t>ortholog</a:t>
            </a: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 search using flowering time genes from other species to identify putative flowering </a:t>
            </a: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time genes </a:t>
            </a: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in </a:t>
            </a:r>
            <a:r>
              <a:rPr lang="en-US" sz="1400" dirty="0" err="1" smtClean="0">
                <a:solidFill>
                  <a:srgbClr val="000000"/>
                </a:solidFill>
                <a:latin typeface="+mn-lt"/>
              </a:rPr>
              <a:t>switchgrass</a:t>
            </a: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 </a:t>
            </a:r>
          </a:p>
          <a:p>
            <a:pPr marL="285750" lvl="0" indent="-285750">
              <a:buFont typeface="Wingdings" charset="2"/>
              <a:buChar char="Ø"/>
            </a:pP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Collect various tissue samples in a developmental series from emergence through </a:t>
            </a:r>
            <a:r>
              <a:rPr lang="en-US" sz="1400" dirty="0" err="1" smtClean="0">
                <a:solidFill>
                  <a:srgbClr val="000000"/>
                </a:solidFill>
                <a:latin typeface="+mn-lt"/>
              </a:rPr>
              <a:t>anthesis</a:t>
            </a:r>
            <a:endParaRPr lang="en-US" sz="1400" dirty="0" smtClean="0">
              <a:solidFill>
                <a:srgbClr val="000000"/>
              </a:solidFill>
              <a:latin typeface="+mn-lt"/>
            </a:endParaRPr>
          </a:p>
          <a:p>
            <a:pPr marL="285750" lvl="0" indent="-285750">
              <a:buFont typeface="Wingdings" charset="2"/>
              <a:buChar char="Ø"/>
            </a:pP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Extract and sequence RNA from the various samples</a:t>
            </a:r>
          </a:p>
          <a:p>
            <a:pPr marL="285750" lvl="0" indent="-285750">
              <a:buFont typeface="Wingdings" charset="2"/>
              <a:buChar char="Ø"/>
            </a:pP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Conduct principal component analysis (PCA) to identify differentially </a:t>
            </a: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expressed </a:t>
            </a: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genes among the genotypes, ecotypes, and flowering time groups</a:t>
            </a:r>
          </a:p>
          <a:p>
            <a:pPr marL="285750" lvl="0" indent="-285750">
              <a:buFont typeface="Wingdings" charset="2"/>
              <a:buChar char="Ø"/>
            </a:pP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Conduct differential expression analysis of 101 </a:t>
            </a:r>
            <a:r>
              <a:rPr lang="en-US" sz="1400" dirty="0" err="1" smtClean="0">
                <a:solidFill>
                  <a:srgbClr val="000000"/>
                </a:solidFill>
                <a:latin typeface="+mn-lt"/>
              </a:rPr>
              <a:t>switchgrass</a:t>
            </a: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 flowering time </a:t>
            </a:r>
            <a:r>
              <a:rPr lang="en-US" sz="1400" dirty="0" err="1" smtClean="0">
                <a:solidFill>
                  <a:srgbClr val="000000"/>
                </a:solidFill>
                <a:latin typeface="+mn-lt"/>
              </a:rPr>
              <a:t>orthologs</a:t>
            </a:r>
            <a:endParaRPr lang="en-US" sz="1400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588935"/>
            <a:ext cx="9144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Results/Impacts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err="1" smtClean="0">
                <a:solidFill>
                  <a:srgbClr val="000000"/>
                </a:solidFill>
                <a:latin typeface="+mn-lt"/>
              </a:rPr>
              <a:t>Orthologs</a:t>
            </a: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 of known flowering time genes had either ecotype- or flowering time-specific patterns, allowing for the possible separation of flowering time traits from other traits used in breeding or transgenic manipulation efforts.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Known flowering time gene </a:t>
            </a:r>
            <a:r>
              <a:rPr lang="en-US" sz="1400" dirty="0" err="1" smtClean="0">
                <a:solidFill>
                  <a:srgbClr val="000000"/>
                </a:solidFill>
                <a:latin typeface="+mn-lt"/>
              </a:rPr>
              <a:t>orthologs</a:t>
            </a: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 from multiple pathways, particularly the photoperiod/clock and autonomous pathways, were differentially expressed between genotypes with differing flowering times, indicating conservation of these pathways, at least in part, across species.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The candidate genes presented here may be used to guide </a:t>
            </a:r>
            <a:r>
              <a:rPr lang="en-US" sz="1400" dirty="0" err="1" smtClean="0">
                <a:solidFill>
                  <a:srgbClr val="000000"/>
                </a:solidFill>
                <a:latin typeface="+mn-lt"/>
              </a:rPr>
              <a:t>switchgrass</a:t>
            </a: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 improvement through marker-assisted breeding and/or transgenic or gene editing approaches.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BRC Science Highlight</a:t>
            </a:r>
            <a:endParaRPr lang="en-US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933" y="322362"/>
            <a:ext cx="1728787" cy="76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35"/>
          <p:cNvSpPr>
            <a:spLocks noChangeArrowheads="1"/>
          </p:cNvSpPr>
          <p:nvPr/>
        </p:nvSpPr>
        <p:spPr bwMode="auto">
          <a:xfrm>
            <a:off x="-34925" y="6646863"/>
            <a:ext cx="23209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+mn-lt"/>
                <a:ea typeface="Rod"/>
                <a:cs typeface="Rod"/>
              </a:rPr>
              <a:t>	GLBRC August 2017</a:t>
            </a:r>
            <a:endParaRPr lang="en-US" sz="1200" b="1" dirty="0">
              <a:solidFill>
                <a:schemeClr val="bg1"/>
              </a:solidFill>
              <a:latin typeface="+mn-lt"/>
              <a:ea typeface="Rod"/>
              <a:cs typeface="Ro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3988" y="4461933"/>
            <a:ext cx="4059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Switchgrass</a:t>
            </a:r>
            <a:r>
              <a:rPr lang="en-US" sz="800" dirty="0" smtClean="0"/>
              <a:t> </a:t>
            </a:r>
            <a:r>
              <a:rPr lang="en-US" sz="800" dirty="0" err="1" smtClean="0"/>
              <a:t>orthologs</a:t>
            </a:r>
            <a:r>
              <a:rPr lang="en-US" sz="800" dirty="0" smtClean="0"/>
              <a:t> of two known flowering time genes are differentially expressed between genotypes from two ecotypes.</a:t>
            </a:r>
            <a:endParaRPr lang="en-US" sz="800" dirty="0"/>
          </a:p>
        </p:txBody>
      </p:sp>
      <p:pic>
        <p:nvPicPr>
          <p:cNvPr id="10" name="Picture 9" descr="page11Tornqvist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2" t="6419" r="17938" b="58025"/>
          <a:stretch/>
        </p:blipFill>
        <p:spPr>
          <a:xfrm>
            <a:off x="4563534" y="1138200"/>
            <a:ext cx="4580466" cy="3399936"/>
          </a:xfrm>
          <a:prstGeom prst="rect">
            <a:avLst/>
          </a:prstGeom>
        </p:spPr>
      </p:pic>
      <p:pic>
        <p:nvPicPr>
          <p:cNvPr id="11" name="Picture 10" descr="JGI_logo_stacked_RGB-300x15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065" y="490417"/>
            <a:ext cx="1109135" cy="5582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954613"/>
            <a:ext cx="4572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Objective</a:t>
            </a: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+mn-lt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dentify </a:t>
            </a: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flowering time gene candidates that could be employed to manipulate flowering time in upland, cold-tolerant </a:t>
            </a:r>
            <a:r>
              <a:rPr lang="en-US" sz="1400" dirty="0" err="1" smtClean="0">
                <a:solidFill>
                  <a:srgbClr val="000000"/>
                </a:solidFill>
                <a:latin typeface="+mn-lt"/>
              </a:rPr>
              <a:t>switchgrass</a:t>
            </a: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 cultivars, </a:t>
            </a: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in order</a:t>
            </a: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 to increase total </a:t>
            </a: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biomass yield for these northern accessions.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7064B81CB5A84D8992C1DDBD34D590" ma:contentTypeVersion="0" ma:contentTypeDescription="Create a new document." ma:contentTypeScope="" ma:versionID="6738319440a0d4a8b574b44f29c8374c">
  <xsd:schema xmlns:xsd="http://www.w3.org/2001/XMLSchema" xmlns:xs="http://www.w3.org/2001/XMLSchema" xmlns:p="http://schemas.microsoft.com/office/2006/metadata/properties" xmlns:ns1="http://schemas.microsoft.com/sharepoint/v3" xmlns:ns2="f66da2ca-f37c-4205-929f-e8e9af1907d3" xmlns:ns3="598d3dbc-fa83-42fa-b207-889270677883" targetNamespace="http://schemas.microsoft.com/office/2006/metadata/properties" ma:root="true" ma:fieldsID="6ee46b2ab99f8bb7e069b4b66d7ecdec" ns1:_="" ns2:_="" ns3:_="">
    <xsd:import namespace="http://schemas.microsoft.com/sharepoint/v3"/>
    <xsd:import namespace="f66da2ca-f37c-4205-929f-e8e9af1907d3"/>
    <xsd:import namespace="598d3dbc-fa83-42fa-b207-88927067788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2:TaxKeywordTaxHTField" minOccurs="0"/>
                <xsd:element ref="ns2:TaxCatchAll" minOccurs="0"/>
                <xsd:element ref="ns3:Comments_x002c__x0020_Notes_x002c__x0020_et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da2ca-f37c-4205-929f-e8e9af1907d3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8627bd82-0569-4858-99f3-d7174152a40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52eabb01-f6f8-4398-a964-66c8658a72c0}" ma:internalName="TaxCatchAll" ma:showField="CatchAllData" ma:web="f66da2ca-f37c-4205-929f-e8e9af1907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8d3dbc-fa83-42fa-b207-889270677883" elementFormDefault="qualified">
    <xsd:import namespace="http://schemas.microsoft.com/office/2006/documentManagement/types"/>
    <xsd:import namespace="http://schemas.microsoft.com/office/infopath/2007/PartnerControls"/>
    <xsd:element name="Comments_x002c__x0020_Notes_x002c__x0020_etc" ma:index="16" nillable="true" ma:displayName="Comments, Notes, etc" ma:internalName="Comments_x002c__x0020_Notes_x002c__x0020_etc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f66da2ca-f37c-4205-929f-e8e9af1907d3">
      <Terms xmlns="http://schemas.microsoft.com/office/infopath/2007/PartnerControls"/>
    </TaxKeywordTaxHTField>
    <TaxCatchAll xmlns="f66da2ca-f37c-4205-929f-e8e9af1907d3"/>
    <Comments_x002c__x0020_Notes_x002c__x0020_etc xmlns="598d3dbc-fa83-42fa-b207-889270677883">Ready for Comms</Comments_x002c__x0020_Notes_x002c__x0020_etc>
    <PublishingExpirationDate xmlns="http://schemas.microsoft.com/sharepoint/v3" xsi:nil="true"/>
    <PublishingStartDate xmlns="http://schemas.microsoft.com/sharepoint/v3" xsi:nil="true"/>
    <_dlc_DocId xmlns="f66da2ca-f37c-4205-929f-e8e9af1907d3">HUBDOC-169-620</_dlc_DocId>
    <_dlc_DocIdUrl xmlns="f66da2ca-f37c-4205-929f-e8e9af1907d3">
      <Url>https://intranet.wei.wisc.edu/glbrc/doe/_layouts/15/DocIdRedir.aspx?ID=HUBDOC-169-620</Url>
      <Description>HUBDOC-169-620</Description>
    </_dlc_DocIdUrl>
    <_dlc_DocIdPersistId xmlns="f66da2ca-f37c-4205-929f-e8e9af1907d3">false</_dlc_DocIdPersistId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CE68956-2A2F-4AF9-A683-C63B389D65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DED528-518D-4C69-AD84-97438F549D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da2ca-f37c-4205-929f-e8e9af1907d3"/>
    <ds:schemaRef ds:uri="598d3dbc-fa83-42fa-b207-8892706778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E273A0-DD58-4D63-AD59-E4FD25EB50A2}">
  <ds:schemaRefs>
    <ds:schemaRef ds:uri="http://schemas.microsoft.com/office/2006/metadata/properties"/>
    <ds:schemaRef ds:uri="http://schemas.microsoft.com/office/infopath/2007/PartnerControls"/>
    <ds:schemaRef ds:uri="f66da2ca-f37c-4205-929f-e8e9af1907d3"/>
    <ds:schemaRef ds:uri="598d3dbc-fa83-42fa-b207-889270677883"/>
    <ds:schemaRef ds:uri="http://schemas.microsoft.com/sharepoint/v3"/>
  </ds:schemaRefs>
</ds:datastoreItem>
</file>

<file path=customXml/itemProps4.xml><?xml version="1.0" encoding="utf-8"?>
<ds:datastoreItem xmlns:ds="http://schemas.openxmlformats.org/officeDocument/2006/customXml" ds:itemID="{D73A89BB-3228-4566-B5DE-ED801792271A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11172</TotalTime>
  <Words>300</Words>
  <Application>Microsoft Macintosh PowerPoint</Application>
  <PresentationFormat>On-screen Show (4:3)</PresentationFormat>
  <Paragraphs>22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US Department of Energy (SC)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palmian</dc:creator>
  <cp:keywords/>
  <cp:lastModifiedBy>Krista</cp:lastModifiedBy>
  <cp:revision>1036</cp:revision>
  <dcterms:created xsi:type="dcterms:W3CDTF">2010-02-04T19:54:00Z</dcterms:created>
  <dcterms:modified xsi:type="dcterms:W3CDTF">2017-08-18T15:10:54Z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0x010100247064B81CB5A84D8992C1DDBD34D590</vt:lpwstr>
  </property>
  <property fmtid="{D5CDD505-2E9C-101B-9397-08002B2CF9AE}" pid="3" name="_dlc_DocIdItemGuid">
    <vt:lpwstr>22ce5ac2-f41c-42d3-99b9-98500c25343a</vt:lpwstr>
  </property>
  <property fmtid="{D5CDD505-2E9C-101B-9397-08002B2CF9AE}" pid="4" name="TaxKeyword">
    <vt:lpwstr/>
  </property>
  <property fmtid="{D5CDD505-2E9C-101B-9397-08002B2CF9AE}" pid="5" name="xd_Signature">
    <vt:bool>true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</Properties>
</file>