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7"/>
  </p:notesMasterIdLst>
  <p:handoutMasterIdLst>
    <p:handoutMasterId r:id="rId8"/>
  </p:handoutMasterIdLst>
  <p:sldIdLst>
    <p:sldId id="437" r:id="rId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28AA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15" autoAdjust="0"/>
    <p:restoredTop sz="97182" autoAdjust="0"/>
  </p:normalViewPr>
  <p:slideViewPr>
    <p:cSldViewPr>
      <p:cViewPr>
        <p:scale>
          <a:sx n="125" d="100"/>
          <a:sy n="125" d="100"/>
        </p:scale>
        <p:origin x="-112" y="536"/>
      </p:cViewPr>
      <p:guideLst>
        <p:guide orient="horz" pos="2160"/>
        <p:guide pos="4752"/>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11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customXml" Target="../customXml/item4.xml"/><Relationship Id="rId5" Type="http://schemas.openxmlformats.org/officeDocument/2006/relationships/slideMaster" Target="slideMasters/slideMaster1.xml"/><Relationship Id="rId6" Type="http://schemas.openxmlformats.org/officeDocument/2006/relationships/slide" Target="slides/slide1.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7" tIns="46584" rIns="93167" bIns="46584"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67" tIns="46584" rIns="93167" bIns="46584" rtlCol="0"/>
          <a:lstStyle>
            <a:lvl1pPr algn="r" fontAlgn="auto">
              <a:spcBef>
                <a:spcPts val="0"/>
              </a:spcBef>
              <a:spcAft>
                <a:spcPts val="0"/>
              </a:spcAft>
              <a:defRPr sz="1200">
                <a:latin typeface="+mn-lt"/>
              </a:defRPr>
            </a:lvl1pPr>
          </a:lstStyle>
          <a:p>
            <a:pPr>
              <a:defRPr/>
            </a:pPr>
            <a:fld id="{01933470-C82D-4D91-BC44-EDDF0F3DAA3C}" type="datetimeFigureOut">
              <a:rPr lang="en-US"/>
              <a:pPr>
                <a:defRPr/>
              </a:pPr>
              <a:t>2/25/15</a:t>
            </a:fld>
            <a:endParaRPr lang="en-US" dirty="0"/>
          </a:p>
        </p:txBody>
      </p:sp>
      <p:sp>
        <p:nvSpPr>
          <p:cNvPr id="4" name="Footer Placeholder 3"/>
          <p:cNvSpPr>
            <a:spLocks noGrp="1"/>
          </p:cNvSpPr>
          <p:nvPr>
            <p:ph type="ftr" sz="quarter" idx="2"/>
          </p:nvPr>
        </p:nvSpPr>
        <p:spPr>
          <a:xfrm>
            <a:off x="1" y="8829967"/>
            <a:ext cx="3037840" cy="464820"/>
          </a:xfrm>
          <a:prstGeom prst="rect">
            <a:avLst/>
          </a:prstGeom>
        </p:spPr>
        <p:txBody>
          <a:bodyPr vert="horz" lIns="93167" tIns="46584" rIns="93167" bIns="46584" rtlCol="0" anchor="b"/>
          <a:lstStyle>
            <a:lvl1pPr algn="l" fontAlgn="auto">
              <a:spcBef>
                <a:spcPts val="0"/>
              </a:spcBef>
              <a:spcAft>
                <a:spcPts val="0"/>
              </a:spcAft>
              <a:defRPr sz="1200">
                <a:latin typeface="+mn-lt"/>
              </a:defRPr>
            </a:lvl1pPr>
          </a:lstStyle>
          <a:p>
            <a:pPr>
              <a:defRPr/>
            </a:pP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7" tIns="46584" rIns="93167" bIns="46584" rtlCol="0" anchor="b"/>
          <a:lstStyle>
            <a:lvl1pPr algn="r" fontAlgn="auto">
              <a:spcBef>
                <a:spcPts val="0"/>
              </a:spcBef>
              <a:spcAft>
                <a:spcPts val="0"/>
              </a:spcAft>
              <a:defRPr sz="1200">
                <a:latin typeface="+mn-lt"/>
              </a:defRPr>
            </a:lvl1pPr>
          </a:lstStyle>
          <a:p>
            <a:pPr>
              <a:defRPr/>
            </a:pPr>
            <a:fld id="{CDC09BA1-F2D0-444F-980D-8F03A3EE7AE6}" type="slidenum">
              <a:rPr lang="en-US"/>
              <a:pPr>
                <a:defRPr/>
              </a:pPr>
              <a:t>‹#›</a:t>
            </a:fld>
            <a:endParaRPr lang="en-US" dirty="0"/>
          </a:p>
        </p:txBody>
      </p:sp>
    </p:spTree>
    <p:extLst>
      <p:ext uri="{BB962C8B-B14F-4D97-AF65-F5344CB8AC3E}">
        <p14:creationId xmlns:p14="http://schemas.microsoft.com/office/powerpoint/2010/main" val="11263690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7" tIns="46584" rIns="93167" bIns="46584"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7" tIns="46584" rIns="93167" bIns="46584" rtlCol="0"/>
          <a:lstStyle>
            <a:lvl1pPr algn="r" fontAlgn="auto">
              <a:spcBef>
                <a:spcPts val="0"/>
              </a:spcBef>
              <a:spcAft>
                <a:spcPts val="0"/>
              </a:spcAft>
              <a:defRPr sz="1200">
                <a:latin typeface="+mn-lt"/>
              </a:defRPr>
            </a:lvl1pPr>
          </a:lstStyle>
          <a:p>
            <a:pPr>
              <a:defRPr/>
            </a:pPr>
            <a:fld id="{D1BB9D18-7567-4D19-8665-5AE6C32131D1}" type="datetimeFigureOut">
              <a:rPr lang="en-US"/>
              <a:pPr>
                <a:defRPr/>
              </a:pPr>
              <a:t>2/25/15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7" tIns="46584" rIns="93167" bIns="46584"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7" tIns="46584" rIns="93167" bIns="4658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829967"/>
            <a:ext cx="3037840" cy="464820"/>
          </a:xfrm>
          <a:prstGeom prst="rect">
            <a:avLst/>
          </a:prstGeom>
        </p:spPr>
        <p:txBody>
          <a:bodyPr vert="horz" lIns="93167" tIns="46584" rIns="93167" bIns="46584" rtlCol="0" anchor="b"/>
          <a:lstStyle>
            <a:lvl1pPr algn="l" fontAlgn="auto">
              <a:spcBef>
                <a:spcPts val="0"/>
              </a:spcBef>
              <a:spcAft>
                <a:spcPts val="0"/>
              </a:spcAft>
              <a:defRPr sz="1200">
                <a:latin typeface="+mn-lt"/>
              </a:defRPr>
            </a:lvl1pPr>
          </a:lstStyle>
          <a:p>
            <a:pPr>
              <a:defRPr/>
            </a:pPr>
            <a:r>
              <a:rPr lang="en-US" dirty="0"/>
              <a:t>June 13-15, 2011</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7" tIns="46584" rIns="93167" bIns="46584" rtlCol="0" anchor="b"/>
          <a:lstStyle>
            <a:lvl1pPr algn="r" fontAlgn="auto">
              <a:spcBef>
                <a:spcPts val="0"/>
              </a:spcBef>
              <a:spcAft>
                <a:spcPts val="0"/>
              </a:spcAft>
              <a:defRPr sz="1200">
                <a:latin typeface="+mn-lt"/>
              </a:defRPr>
            </a:lvl1pPr>
          </a:lstStyle>
          <a:p>
            <a:pPr>
              <a:defRPr/>
            </a:pPr>
            <a:fld id="{7349337F-5096-4607-B08E-5CD7BA64E5E0}" type="slidenum">
              <a:rPr lang="en-US"/>
              <a:pPr>
                <a:defRPr/>
              </a:pPr>
              <a:t>‹#›</a:t>
            </a:fld>
            <a:endParaRPr lang="en-US" dirty="0"/>
          </a:p>
        </p:txBody>
      </p:sp>
    </p:spTree>
    <p:extLst>
      <p:ext uri="{BB962C8B-B14F-4D97-AF65-F5344CB8AC3E}">
        <p14:creationId xmlns:p14="http://schemas.microsoft.com/office/powerpoint/2010/main" val="7179943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ACA3CBC3-7A8E-4EEE-BFC3-2F119B620096}" type="slidenum">
              <a:rPr lang="en-US"/>
              <a:pPr/>
              <a:t>1</a:t>
            </a:fld>
            <a:endParaRPr lang="en-US" dirty="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noAutofit/>
          </a:bodyPr>
          <a:lstStyle/>
          <a:p>
            <a:pPr eaLnBrk="1" hangingPunct="1">
              <a:lnSpc>
                <a:spcPct val="80000"/>
              </a:lnSpc>
            </a:pPr>
            <a:r>
              <a:rPr lang="en-US" sz="700" b="1" dirty="0" smtClean="0"/>
              <a:t>Notes:</a:t>
            </a:r>
          </a:p>
          <a:p>
            <a:pPr eaLnBrk="1" hangingPunct="1">
              <a:lnSpc>
                <a:spcPct val="80000"/>
              </a:lnSpc>
            </a:pPr>
            <a:r>
              <a:rPr lang="en-US" sz="700" b="0" dirty="0" smtClean="0"/>
              <a:t>text</a:t>
            </a:r>
          </a:p>
          <a:p>
            <a:pPr eaLnBrk="1" hangingPunct="1">
              <a:lnSpc>
                <a:spcPct val="80000"/>
              </a:lnSpc>
            </a:pPr>
            <a:endParaRPr lang="en-US" sz="700" b="1" dirty="0" smtClean="0"/>
          </a:p>
          <a:p>
            <a:pPr eaLnBrk="1" hangingPunct="1">
              <a:lnSpc>
                <a:spcPct val="80000"/>
              </a:lnSpc>
            </a:pPr>
            <a:r>
              <a:rPr lang="en-US" sz="700" b="1" dirty="0" smtClean="0"/>
              <a:t>Title again</a:t>
            </a:r>
            <a:r>
              <a:rPr lang="en-US" sz="700" b="1" baseline="0" dirty="0" smtClean="0"/>
              <a:t>:</a:t>
            </a:r>
            <a:endParaRPr lang="en-US" sz="700" b="1" dirty="0" smtClean="0"/>
          </a:p>
          <a:p>
            <a:pPr eaLnBrk="1" hangingPunct="1">
              <a:lnSpc>
                <a:spcPct val="80000"/>
              </a:lnSpc>
            </a:pPr>
            <a:r>
              <a:rPr lang="en-US" sz="700" dirty="0" smtClean="0"/>
              <a:t>Text 1-2 </a:t>
            </a:r>
            <a:r>
              <a:rPr lang="en-US" sz="700" smtClean="0"/>
              <a:t>sentence summary?</a:t>
            </a:r>
            <a:endParaRPr lang="en-US" sz="700"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6"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7" name="Rectangle 235"/>
          <p:cNvSpPr>
            <a:spLocks noChangeArrowheads="1"/>
          </p:cNvSpPr>
          <p:nvPr userDrawn="1"/>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6" name="Rectangle 5"/>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7" name="Rectangle 235"/>
          <p:cNvSpPr>
            <a:spLocks noChangeArrowheads="1"/>
          </p:cNvSpPr>
          <p:nvPr userDrawn="1"/>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4"/>
          <p:cNvSpPr>
            <a:spLocks noGrp="1"/>
          </p:cNvSpPr>
          <p:nvPr>
            <p:ph type="dt" sz="half" idx="10"/>
          </p:nvPr>
        </p:nvSpPr>
        <p:spPr/>
        <p:txBody>
          <a:bodyPr/>
          <a:lstStyle>
            <a:lvl1pPr>
              <a:defRPr/>
            </a:lvl1pPr>
          </a:lstStyle>
          <a:p>
            <a:pPr>
              <a:defRPr/>
            </a:pPr>
            <a:endParaRPr lang="en-US" dirty="0"/>
          </a:p>
        </p:txBody>
      </p:sp>
      <p:sp>
        <p:nvSpPr>
          <p:cNvPr id="10" name="Footer Placeholder 5"/>
          <p:cNvSpPr>
            <a:spLocks noGrp="1"/>
          </p:cNvSpPr>
          <p:nvPr>
            <p:ph type="ftr" sz="quarter" idx="11"/>
          </p:nvPr>
        </p:nvSpPr>
        <p:spPr/>
        <p:txBody>
          <a:bodyPr/>
          <a:lstStyle>
            <a:lvl1pPr>
              <a:defRPr/>
            </a:lvl1pPr>
          </a:lstStyle>
          <a:p>
            <a:pPr>
              <a:defRPr/>
            </a:pPr>
            <a:endParaRPr lang="en-US" dirty="0"/>
          </a:p>
        </p:txBody>
      </p:sp>
      <p:sp>
        <p:nvSpPr>
          <p:cNvPr id="11" name="Slide Number Placeholder 6"/>
          <p:cNvSpPr>
            <a:spLocks noGrp="1"/>
          </p:cNvSpPr>
          <p:nvPr>
            <p:ph type="sldNum" sz="quarter" idx="12"/>
          </p:nvPr>
        </p:nvSpPr>
        <p:spPr/>
        <p:txBody>
          <a:bodyPr/>
          <a:lstStyle>
            <a:lvl1pPr>
              <a:defRPr/>
            </a:lvl1pPr>
          </a:lstStyle>
          <a:p>
            <a:pPr>
              <a:defRPr/>
            </a:pPr>
            <a:fld id="{531FA98C-247A-46F9-A17E-E1108870C46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3"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4" name="Rectangle 8"/>
          <p:cNvSpPr/>
          <p:nvPr userDrawn="1"/>
        </p:nvSpPr>
        <p:spPr bwMode="auto">
          <a:xfrm>
            <a:off x="0" y="6629400"/>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5" name="Rectangle 235"/>
          <p:cNvSpPr>
            <a:spLocks noChangeArrowheads="1"/>
          </p:cNvSpPr>
          <p:nvPr/>
        </p:nvSpPr>
        <p:spPr bwMode="auto">
          <a:xfrm>
            <a:off x="2386013" y="6635750"/>
            <a:ext cx="6600825" cy="211138"/>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Content Placeholder 1"/>
          <p:cNvSpPr>
            <a:spLocks noGrp="1"/>
          </p:cNvSpPr>
          <p:nvPr>
            <p:ph/>
          </p:nvPr>
        </p:nvSpPr>
        <p:spPr>
          <a:xfrm>
            <a:off x="457200" y="381000"/>
            <a:ext cx="8229600" cy="57451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CD4BD2A-A61B-43C4-A97F-6D47483509E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87" r:id="rId1"/>
    <p:sldLayoutId id="2147484088" r:id="rId2"/>
    <p:sldLayoutId id="2147484092" r:id="rId3"/>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creen Shot 2015-02-24 at 9.00.05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7400" y="780655"/>
            <a:ext cx="3217802" cy="5239145"/>
          </a:xfrm>
          <a:prstGeom prst="rect">
            <a:avLst/>
          </a:prstGeom>
        </p:spPr>
      </p:pic>
      <p:sp>
        <p:nvSpPr>
          <p:cNvPr id="12295" name="Text Box 9"/>
          <p:cNvSpPr txBox="1">
            <a:spLocks noChangeArrowheads="1"/>
          </p:cNvSpPr>
          <p:nvPr/>
        </p:nvSpPr>
        <p:spPr bwMode="auto">
          <a:xfrm>
            <a:off x="365125" y="874713"/>
            <a:ext cx="184150" cy="366712"/>
          </a:xfrm>
          <a:prstGeom prst="rect">
            <a:avLst/>
          </a:prstGeom>
          <a:noFill/>
          <a:ln w="9525">
            <a:noFill/>
            <a:miter lim="800000"/>
            <a:headEnd/>
            <a:tailEnd/>
          </a:ln>
        </p:spPr>
        <p:txBody>
          <a:bodyPr wrap="none">
            <a:spAutoFit/>
          </a:bodyPr>
          <a:lstStyle/>
          <a:p>
            <a:endParaRPr lang="en-US" b="0" dirty="0"/>
          </a:p>
        </p:txBody>
      </p:sp>
      <p:sp>
        <p:nvSpPr>
          <p:cNvPr id="12299" name="Text Box 50"/>
          <p:cNvSpPr txBox="1">
            <a:spLocks noChangeArrowheads="1"/>
          </p:cNvSpPr>
          <p:nvPr/>
        </p:nvSpPr>
        <p:spPr bwMode="auto">
          <a:xfrm>
            <a:off x="365125" y="874713"/>
            <a:ext cx="184150" cy="366712"/>
          </a:xfrm>
          <a:prstGeom prst="rect">
            <a:avLst/>
          </a:prstGeom>
          <a:noFill/>
          <a:ln w="9525">
            <a:noFill/>
            <a:miter lim="800000"/>
            <a:headEnd/>
            <a:tailEnd/>
          </a:ln>
        </p:spPr>
        <p:txBody>
          <a:bodyPr wrap="none">
            <a:spAutoFit/>
          </a:bodyPr>
          <a:lstStyle/>
          <a:p>
            <a:endParaRPr lang="en-US" b="0" dirty="0"/>
          </a:p>
        </p:txBody>
      </p:sp>
      <p:sp>
        <p:nvSpPr>
          <p:cNvPr id="5" name="TextBox 4"/>
          <p:cNvSpPr txBox="1"/>
          <p:nvPr/>
        </p:nvSpPr>
        <p:spPr>
          <a:xfrm>
            <a:off x="2514600" y="0"/>
            <a:ext cx="6629400" cy="1015663"/>
          </a:xfrm>
          <a:prstGeom prst="rect">
            <a:avLst/>
          </a:prstGeom>
          <a:noFill/>
        </p:spPr>
        <p:txBody>
          <a:bodyPr wrap="square" rtlCol="0">
            <a:spAutoFit/>
          </a:bodyPr>
          <a:lstStyle/>
          <a:p>
            <a:r>
              <a:rPr lang="en-US" sz="2000" b="1" dirty="0" smtClean="0">
                <a:latin typeface="+mn-lt"/>
              </a:rPr>
              <a:t>Cell Wall Composition and Bioenergy Potential of Rice Straw Tissues Are Influenced by Environment, Tissue, Type and Genotype</a:t>
            </a:r>
          </a:p>
        </p:txBody>
      </p:sp>
      <p:sp>
        <p:nvSpPr>
          <p:cNvPr id="7" name="TextBox 6"/>
          <p:cNvSpPr txBox="1"/>
          <p:nvPr/>
        </p:nvSpPr>
        <p:spPr>
          <a:xfrm>
            <a:off x="38100" y="1051917"/>
            <a:ext cx="6057900" cy="1538883"/>
          </a:xfrm>
          <a:prstGeom prst="rect">
            <a:avLst/>
          </a:prstGeom>
          <a:noFill/>
        </p:spPr>
        <p:txBody>
          <a:bodyPr wrap="square" rtlCol="0">
            <a:spAutoFit/>
          </a:bodyPr>
          <a:lstStyle/>
          <a:p>
            <a:r>
              <a:rPr lang="en-US" sz="2000" b="1" u="sng" dirty="0" smtClean="0">
                <a:solidFill>
                  <a:schemeClr val="accent1">
                    <a:lumMod val="75000"/>
                  </a:schemeClr>
                </a:solidFill>
                <a:latin typeface="+mn-lt"/>
              </a:rPr>
              <a:t>Objective</a:t>
            </a:r>
            <a:r>
              <a:rPr lang="en-US" dirty="0" smtClean="0">
                <a:latin typeface="+mn-lt"/>
              </a:rPr>
              <a:t> </a:t>
            </a:r>
            <a:endParaRPr lang="en-US" dirty="0">
              <a:latin typeface="+mn-lt"/>
            </a:endParaRPr>
          </a:p>
          <a:p>
            <a:r>
              <a:rPr lang="en-US" sz="1400" dirty="0" smtClean="0">
                <a:latin typeface="Arial"/>
                <a:cs typeface="Arial"/>
              </a:rPr>
              <a:t>To </a:t>
            </a:r>
            <a:r>
              <a:rPr lang="en-US" sz="1400" dirty="0">
                <a:latin typeface="Arial"/>
                <a:cs typeface="Arial"/>
              </a:rPr>
              <a:t>optimize greenhouse and field breeding </a:t>
            </a:r>
            <a:r>
              <a:rPr lang="en-US" sz="1400" dirty="0" smtClean="0">
                <a:latin typeface="Arial"/>
                <a:cs typeface="Arial"/>
              </a:rPr>
              <a:t>trials, we used a variety of compositional assays to identify biomass compositional trends between rice varieties and tissue types that translate successfully from greenhouse to field grown plants.</a:t>
            </a:r>
          </a:p>
          <a:p>
            <a:endParaRPr lang="en-US" dirty="0">
              <a:latin typeface="+mn-lt"/>
            </a:endParaRPr>
          </a:p>
        </p:txBody>
      </p:sp>
      <p:sp>
        <p:nvSpPr>
          <p:cNvPr id="8" name="TextBox 7"/>
          <p:cNvSpPr txBox="1"/>
          <p:nvPr/>
        </p:nvSpPr>
        <p:spPr>
          <a:xfrm>
            <a:off x="1" y="2269629"/>
            <a:ext cx="6324600" cy="1692771"/>
          </a:xfrm>
          <a:prstGeom prst="rect">
            <a:avLst/>
          </a:prstGeom>
          <a:noFill/>
        </p:spPr>
        <p:txBody>
          <a:bodyPr wrap="square" rtlCol="0">
            <a:spAutoFit/>
          </a:bodyPr>
          <a:lstStyle/>
          <a:p>
            <a:r>
              <a:rPr lang="en-US" sz="2000" b="1" u="sng" dirty="0" smtClean="0">
                <a:solidFill>
                  <a:schemeClr val="accent1">
                    <a:lumMod val="75000"/>
                  </a:schemeClr>
                </a:solidFill>
                <a:latin typeface="+mn-lt"/>
              </a:rPr>
              <a:t>Approach  </a:t>
            </a:r>
            <a:endParaRPr lang="en-US" sz="2000" b="1" u="sng" dirty="0">
              <a:solidFill>
                <a:schemeClr val="accent1">
                  <a:lumMod val="75000"/>
                </a:schemeClr>
              </a:solidFill>
              <a:latin typeface="+mn-lt"/>
            </a:endParaRPr>
          </a:p>
          <a:p>
            <a:pPr lvl="0">
              <a:buFont typeface="Wingdings" pitchFamily="2" charset="2"/>
              <a:buChar char="Ø"/>
            </a:pPr>
            <a:r>
              <a:rPr lang="en-US" sz="1400" dirty="0" smtClean="0">
                <a:latin typeface="Arial"/>
                <a:cs typeface="Arial"/>
              </a:rPr>
              <a:t> 20 diverse rice varieties were grown in greenhouses and fields. </a:t>
            </a:r>
            <a:endParaRPr lang="en-US" sz="1400" dirty="0">
              <a:latin typeface="Arial"/>
              <a:cs typeface="Arial"/>
            </a:endParaRPr>
          </a:p>
          <a:p>
            <a:pPr lvl="0">
              <a:buFont typeface="Wingdings" pitchFamily="2" charset="2"/>
              <a:buChar char="Ø"/>
            </a:pPr>
            <a:r>
              <a:rPr lang="en-US" sz="1400" dirty="0" smtClean="0">
                <a:latin typeface="Arial"/>
                <a:cs typeface="Arial"/>
              </a:rPr>
              <a:t> An array of compositional assays were used to identify compositional trends between varieties and tissue types across growth conditions. Compositional assays include analysis of cell wall polysaccharides (cellulose and hemicellulose), lignin, ash, enzyme </a:t>
            </a:r>
            <a:r>
              <a:rPr lang="en-US" sz="1400" dirty="0" err="1" smtClean="0">
                <a:latin typeface="Arial"/>
                <a:cs typeface="Arial"/>
              </a:rPr>
              <a:t>saccharification</a:t>
            </a:r>
            <a:r>
              <a:rPr lang="en-US" sz="1400" dirty="0" smtClean="0">
                <a:latin typeface="Arial"/>
                <a:cs typeface="Arial"/>
              </a:rPr>
              <a:t>, </a:t>
            </a:r>
            <a:r>
              <a:rPr lang="en-US" sz="1400" dirty="0" err="1" smtClean="0">
                <a:latin typeface="Arial"/>
                <a:cs typeface="Arial"/>
              </a:rPr>
              <a:t>hydroxyproline</a:t>
            </a:r>
            <a:r>
              <a:rPr lang="en-US" sz="1400" dirty="0" smtClean="0">
                <a:latin typeface="Arial"/>
                <a:cs typeface="Arial"/>
              </a:rPr>
              <a:t>, and bulk density.</a:t>
            </a:r>
            <a:endParaRPr lang="en-US" sz="1400" dirty="0">
              <a:latin typeface="Arial"/>
              <a:cs typeface="Arial"/>
            </a:endParaRPr>
          </a:p>
        </p:txBody>
      </p:sp>
      <p:sp>
        <p:nvSpPr>
          <p:cNvPr id="9" name="TextBox 8"/>
          <p:cNvSpPr txBox="1"/>
          <p:nvPr/>
        </p:nvSpPr>
        <p:spPr>
          <a:xfrm>
            <a:off x="0" y="3962400"/>
            <a:ext cx="6172200" cy="2400657"/>
          </a:xfrm>
          <a:prstGeom prst="rect">
            <a:avLst/>
          </a:prstGeom>
          <a:noFill/>
        </p:spPr>
        <p:txBody>
          <a:bodyPr wrap="square" rtlCol="0">
            <a:spAutoFit/>
          </a:bodyPr>
          <a:lstStyle/>
          <a:p>
            <a:r>
              <a:rPr lang="en-US" sz="2000" b="1" u="sng" dirty="0" smtClean="0">
                <a:solidFill>
                  <a:schemeClr val="accent1">
                    <a:lumMod val="75000"/>
                  </a:schemeClr>
                </a:solidFill>
                <a:latin typeface="+mn-lt"/>
              </a:rPr>
              <a:t>Result/Impacts</a:t>
            </a:r>
          </a:p>
          <a:p>
            <a:pPr marL="285750" indent="-285750">
              <a:buFont typeface="Wingdings" panose="05000000000000000000" pitchFamily="2" charset="2"/>
              <a:buChar char="Ø"/>
            </a:pPr>
            <a:r>
              <a:rPr lang="en-US" sz="1400" dirty="0">
                <a:latin typeface="Arial"/>
                <a:cs typeface="Arial"/>
              </a:rPr>
              <a:t>Rice variety had the least effect on traits measured in this </a:t>
            </a:r>
            <a:r>
              <a:rPr lang="en-US" sz="1400" dirty="0" smtClean="0">
                <a:latin typeface="Arial"/>
                <a:cs typeface="Arial"/>
              </a:rPr>
              <a:t>study, while growth environment (greenhouse versus field) had the greatest effect.</a:t>
            </a:r>
          </a:p>
          <a:p>
            <a:pPr marL="285750" indent="-285750">
              <a:buFont typeface="Wingdings" panose="05000000000000000000" pitchFamily="2" charset="2"/>
              <a:buChar char="Ø"/>
            </a:pPr>
            <a:r>
              <a:rPr lang="en-US" sz="1400" dirty="0" smtClean="0">
                <a:latin typeface="Arial"/>
                <a:cs typeface="Arial"/>
              </a:rPr>
              <a:t>Yield of greenhouse-grown biomass was significantly higher than field grown biomass, which indicates that studies utilizing greenhouse grown biomass overestimate yield. </a:t>
            </a:r>
          </a:p>
          <a:p>
            <a:pPr marL="285750" indent="-285750">
              <a:buFont typeface="Wingdings" panose="05000000000000000000" pitchFamily="2" charset="2"/>
              <a:buChar char="Ø"/>
            </a:pPr>
            <a:r>
              <a:rPr lang="en-US" sz="1400" dirty="0" smtClean="0">
                <a:latin typeface="Arial"/>
                <a:cs typeface="Arial"/>
              </a:rPr>
              <a:t>The authors conclude that glucose yield of greenhouse-grown plants is a good predictor of glucose yield in field grown plants and could be used to optimize greenhouse and field breeding trials.</a:t>
            </a:r>
          </a:p>
          <a:p>
            <a:endParaRPr lang="en-US" dirty="0">
              <a:latin typeface="+mn-lt"/>
            </a:endParaRPr>
          </a:p>
        </p:txBody>
      </p:sp>
      <p:sp>
        <p:nvSpPr>
          <p:cNvPr id="12" name="TextBox 11"/>
          <p:cNvSpPr txBox="1"/>
          <p:nvPr/>
        </p:nvSpPr>
        <p:spPr>
          <a:xfrm>
            <a:off x="0" y="0"/>
            <a:ext cx="2416046" cy="369332"/>
          </a:xfrm>
          <a:prstGeom prst="rect">
            <a:avLst/>
          </a:prstGeom>
          <a:noFill/>
        </p:spPr>
        <p:txBody>
          <a:bodyPr wrap="none" rtlCol="0">
            <a:spAutoFit/>
          </a:bodyPr>
          <a:lstStyle/>
          <a:p>
            <a:r>
              <a:rPr lang="en-US" i="1" u="sng" dirty="0" smtClean="0">
                <a:effectLst>
                  <a:outerShdw blurRad="38100" dist="38100" dir="2700000" algn="tl">
                    <a:srgbClr val="000000">
                      <a:alpha val="43137"/>
                    </a:srgbClr>
                  </a:outerShdw>
                </a:effectLst>
                <a:latin typeface="Times New Roman" pitchFamily="18" charset="0"/>
                <a:cs typeface="Times New Roman" pitchFamily="18" charset="0"/>
              </a:rPr>
              <a:t>BRC Science Highlight</a:t>
            </a:r>
            <a:endParaRPr lang="en-US" i="1" u="sng"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3" name="Picture 2"/>
          <p:cNvPicPr>
            <a:picLocks noChangeAspect="1" noChangeArrowheads="1"/>
          </p:cNvPicPr>
          <p:nvPr/>
        </p:nvPicPr>
        <p:blipFill>
          <a:blip r:embed="rId4" cstate="print"/>
          <a:srcRect/>
          <a:stretch>
            <a:fillRect/>
          </a:stretch>
        </p:blipFill>
        <p:spPr bwMode="auto">
          <a:xfrm>
            <a:off x="152400" y="378477"/>
            <a:ext cx="1728787" cy="764523"/>
          </a:xfrm>
          <a:prstGeom prst="rect">
            <a:avLst/>
          </a:prstGeom>
          <a:noFill/>
          <a:ln w="9525">
            <a:noFill/>
            <a:miter lim="800000"/>
            <a:headEnd/>
            <a:tailEnd/>
          </a:ln>
        </p:spPr>
      </p:pic>
      <p:sp>
        <p:nvSpPr>
          <p:cNvPr id="14" name="Rectangle 235"/>
          <p:cNvSpPr>
            <a:spLocks noChangeArrowheads="1"/>
          </p:cNvSpPr>
          <p:nvPr/>
        </p:nvSpPr>
        <p:spPr bwMode="auto">
          <a:xfrm>
            <a:off x="-34925" y="6646863"/>
            <a:ext cx="2320925" cy="274637"/>
          </a:xfrm>
          <a:prstGeom prst="rect">
            <a:avLst/>
          </a:prstGeom>
          <a:noFill/>
          <a:ln w="9525" algn="ctr">
            <a:noFill/>
            <a:miter lim="800000"/>
            <a:headEnd/>
            <a:tailEnd/>
          </a:ln>
          <a:effectLst/>
        </p:spPr>
        <p:txBody>
          <a:bodyPr/>
          <a:lstStyle/>
          <a:p>
            <a:pPr marL="171450" indent="-171450" eaLnBrk="0" fontAlgn="auto" hangingPunct="0">
              <a:lnSpc>
                <a:spcPct val="90000"/>
              </a:lnSpc>
              <a:spcBef>
                <a:spcPts val="0"/>
              </a:spcBef>
              <a:spcAft>
                <a:spcPts val="0"/>
              </a:spcAft>
              <a:defRPr/>
            </a:pPr>
            <a:r>
              <a:rPr lang="en-US" sz="1200" b="1" dirty="0" smtClean="0">
                <a:solidFill>
                  <a:schemeClr val="bg1"/>
                </a:solidFill>
                <a:latin typeface="+mn-lt"/>
                <a:ea typeface="Rod"/>
                <a:cs typeface="Rod"/>
              </a:rPr>
              <a:t>	GLBRC February</a:t>
            </a:r>
            <a:r>
              <a:rPr lang="en-US" sz="1200" b="1" baseline="0" dirty="0" smtClean="0">
                <a:solidFill>
                  <a:schemeClr val="bg1"/>
                </a:solidFill>
                <a:latin typeface="+mn-lt"/>
                <a:ea typeface="Rod"/>
                <a:cs typeface="Rod"/>
              </a:rPr>
              <a:t> 2015</a:t>
            </a:r>
            <a:endParaRPr lang="en-US" sz="1200" b="1" dirty="0">
              <a:solidFill>
                <a:schemeClr val="bg1"/>
              </a:solidFill>
              <a:latin typeface="+mn-lt"/>
              <a:ea typeface="Rod"/>
              <a:cs typeface="Rod"/>
            </a:endParaRPr>
          </a:p>
        </p:txBody>
      </p:sp>
      <p:sp>
        <p:nvSpPr>
          <p:cNvPr id="2" name="TextBox 1"/>
          <p:cNvSpPr txBox="1"/>
          <p:nvPr/>
        </p:nvSpPr>
        <p:spPr>
          <a:xfrm>
            <a:off x="0" y="6105436"/>
            <a:ext cx="9144000" cy="600164"/>
          </a:xfrm>
          <a:prstGeom prst="rect">
            <a:avLst/>
          </a:prstGeom>
          <a:noFill/>
        </p:spPr>
        <p:txBody>
          <a:bodyPr wrap="square" rtlCol="0">
            <a:spAutoFit/>
          </a:bodyPr>
          <a:lstStyle/>
          <a:p>
            <a:r>
              <a:rPr lang="en-US" sz="1100" dirty="0" err="1"/>
              <a:t>Tanger</a:t>
            </a:r>
            <a:r>
              <a:rPr lang="en-US" sz="1100" dirty="0"/>
              <a:t> P, Vega-Sanchez ME, Fleming M, Tran K, Singh S, Abrahamson JB, </a:t>
            </a:r>
            <a:r>
              <a:rPr lang="en-US" sz="1100" dirty="0" err="1"/>
              <a:t>Jahn</a:t>
            </a:r>
            <a:r>
              <a:rPr lang="en-US" sz="1100" dirty="0"/>
              <a:t> CE, Santoro N, </a:t>
            </a:r>
            <a:r>
              <a:rPr lang="en-US" sz="1100" dirty="0" err="1"/>
              <a:t>Naredo</a:t>
            </a:r>
            <a:r>
              <a:rPr lang="en-US" sz="1100" dirty="0"/>
              <a:t> EB, </a:t>
            </a:r>
            <a:r>
              <a:rPr lang="en-US" sz="1100" dirty="0" err="1"/>
              <a:t>Baraoidan</a:t>
            </a:r>
            <a:r>
              <a:rPr lang="en-US" sz="1100" dirty="0"/>
              <a:t> M, </a:t>
            </a:r>
            <a:r>
              <a:rPr lang="en-US" sz="1100" dirty="0" err="1"/>
              <a:t>Danks</a:t>
            </a:r>
            <a:r>
              <a:rPr lang="en-US" sz="1100" dirty="0"/>
              <a:t> JMC, Salt DE, McNally KL, Simmons BA, Ronald PC, Leung H, McKay JK, Leach JE.  Cell Wall Composition and Bioenergy Potential of Rice Straw Tissues Are Influenced by Environment, Tissue Type, and Genotype. Bioenergy Research. 2015 Jan 11. DOI 10.1007/s12155-014-9573-y</a:t>
            </a: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TaxKeywordTaxHTField xmlns="f66da2ca-f37c-4205-929f-e8e9af1907d3">
      <Terms xmlns="http://schemas.microsoft.com/office/infopath/2007/PartnerControls"/>
    </TaxKeywordTaxHTField>
    <TaxCatchAll xmlns="f66da2ca-f37c-4205-929f-e8e9af1907d3"/>
    <Comments_x002c__x0020_Notes_x002c__x0020_etc xmlns="598d3dbc-fa83-42fa-b207-889270677883" xsi:nil="true"/>
    <PublishingExpirationDate xmlns="http://schemas.microsoft.com/sharepoint/v3" xsi:nil="true"/>
    <PublishingStartDate xmlns="http://schemas.microsoft.com/sharepoint/v3" xsi:nil="true"/>
    <_dlc_DocId xmlns="f66da2ca-f37c-4205-929f-e8e9af1907d3">HUBDOC-92-422</_dlc_DocId>
    <_dlc_DocIdUrl xmlns="f66da2ca-f37c-4205-929f-e8e9af1907d3">
      <Url>https://intranet.wei.wisc.edu/glbrc/doe/_layouts/15/DocIdRedir.aspx?ID=HUBDOC-92-422</Url>
      <Description>HUBDOC-92-422</Description>
    </_dlc_DocIdUrl>
    <_dlc_DocIdPersistId xmlns="f66da2ca-f37c-4205-929f-e8e9af1907d3">false</_dlc_DocIdPersistId>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247064B81CB5A84D8992C1DDBD34D590" ma:contentTypeVersion="0" ma:contentTypeDescription="Create a new document." ma:contentTypeScope="" ma:versionID="6738319440a0d4a8b574b44f29c8374c">
  <xsd:schema xmlns:xsd="http://www.w3.org/2001/XMLSchema" xmlns:xs="http://www.w3.org/2001/XMLSchema" xmlns:p="http://schemas.microsoft.com/office/2006/metadata/properties" xmlns:ns1="http://schemas.microsoft.com/sharepoint/v3" xmlns:ns2="f66da2ca-f37c-4205-929f-e8e9af1907d3" xmlns:ns3="598d3dbc-fa83-42fa-b207-889270677883" targetNamespace="http://schemas.microsoft.com/office/2006/metadata/properties" ma:root="true" ma:fieldsID="6ee46b2ab99f8bb7e069b4b66d7ecdec" ns1:_="" ns2:_="" ns3:_="">
    <xsd:import namespace="http://schemas.microsoft.com/sharepoint/v3"/>
    <xsd:import namespace="f66da2ca-f37c-4205-929f-e8e9af1907d3"/>
    <xsd:import namespace="598d3dbc-fa83-42fa-b207-889270677883"/>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element ref="ns2:TaxKeywordTaxHTField" minOccurs="0"/>
                <xsd:element ref="ns2:TaxCatchAll" minOccurs="0"/>
                <xsd:element ref="ns3:Comments_x002c__x0020_Notes_x002c__x0020_et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66da2ca-f37c-4205-929f-e8e9af1907d3"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element name="TaxKeywordTaxHTField" ma:index="14" nillable="true" ma:taxonomy="true" ma:internalName="TaxKeywordTaxHTField" ma:taxonomyFieldName="TaxKeyword" ma:displayName="Enterprise Keywords" ma:fieldId="{23f27201-bee3-471e-b2e7-b64fd8b7ca38}" ma:taxonomyMulti="true" ma:sspId="8627bd82-0569-4858-99f3-d7174152a405" ma:termSetId="00000000-0000-0000-0000-000000000000" ma:anchorId="00000000-0000-0000-0000-000000000000" ma:open="true" ma:isKeyword="true">
      <xsd:complexType>
        <xsd:sequence>
          <xsd:element ref="pc:Terms" minOccurs="0" maxOccurs="1"/>
        </xsd:sequence>
      </xsd:complexType>
    </xsd:element>
    <xsd:element name="TaxCatchAll" ma:index="15" nillable="true" ma:displayName="Taxonomy Catch All Column" ma:hidden="true" ma:list="{52eabb01-f6f8-4398-a964-66c8658a72c0}" ma:internalName="TaxCatchAll" ma:showField="CatchAllData" ma:web="f66da2ca-f37c-4205-929f-e8e9af1907d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98d3dbc-fa83-42fa-b207-889270677883" elementFormDefault="qualified">
    <xsd:import namespace="http://schemas.microsoft.com/office/2006/documentManagement/types"/>
    <xsd:import namespace="http://schemas.microsoft.com/office/infopath/2007/PartnerControls"/>
    <xsd:element name="Comments_x002c__x0020_Notes_x002c__x0020_etc" ma:index="16" nillable="true" ma:displayName="Comments, Notes, etc" ma:internalName="Comments_x002c__x0020_Notes_x002c__x0020_etc">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CE68956-2A2F-4AF9-A683-C63B389D65EE}">
  <ds:schemaRefs>
    <ds:schemaRef ds:uri="http://schemas.microsoft.com/sharepoint/v3/contenttype/forms"/>
  </ds:schemaRefs>
</ds:datastoreItem>
</file>

<file path=customXml/itemProps2.xml><?xml version="1.0" encoding="utf-8"?>
<ds:datastoreItem xmlns:ds="http://schemas.openxmlformats.org/officeDocument/2006/customXml" ds:itemID="{D73A89BB-3228-4566-B5DE-ED801792271A}">
  <ds:schemaRefs>
    <ds:schemaRef ds:uri="http://schemas.microsoft.com/sharepoint/events"/>
  </ds:schemaRefs>
</ds:datastoreItem>
</file>

<file path=customXml/itemProps3.xml><?xml version="1.0" encoding="utf-8"?>
<ds:datastoreItem xmlns:ds="http://schemas.openxmlformats.org/officeDocument/2006/customXml" ds:itemID="{05E273A0-DD58-4D63-AD59-E4FD25EB50A2}">
  <ds:schemaRefs>
    <ds:schemaRef ds:uri="http://schemas.microsoft.com/office/2006/metadata/properties"/>
    <ds:schemaRef ds:uri="http://schemas.microsoft.com/office/infopath/2007/PartnerControls"/>
    <ds:schemaRef ds:uri="f66da2ca-f37c-4205-929f-e8e9af1907d3"/>
    <ds:schemaRef ds:uri="598d3dbc-fa83-42fa-b207-889270677883"/>
    <ds:schemaRef ds:uri="http://schemas.microsoft.com/sharepoint/v3"/>
  </ds:schemaRefs>
</ds:datastoreItem>
</file>

<file path=customXml/itemProps4.xml><?xml version="1.0" encoding="utf-8"?>
<ds:datastoreItem xmlns:ds="http://schemas.openxmlformats.org/officeDocument/2006/customXml" ds:itemID="{5EDED528-518D-4C69-AD84-97438F549D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66da2ca-f37c-4205-929f-e8e9af1907d3"/>
    <ds:schemaRef ds:uri="598d3dbc-fa83-42fa-b207-8892706778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8867</TotalTime>
  <Words>317</Words>
  <Application>Microsoft Macintosh PowerPoint</Application>
  <PresentationFormat>On-screen Show (4:3)</PresentationFormat>
  <Paragraphs>19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US Department of Energy (SC)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BER</dc:title>
  <dc:creator>palmian</dc:creator>
  <cp:lastModifiedBy>Matt Wisniewski</cp:lastModifiedBy>
  <cp:revision>859</cp:revision>
  <dcterms:created xsi:type="dcterms:W3CDTF">2010-02-04T19:54:00Z</dcterms:created>
  <dcterms:modified xsi:type="dcterms:W3CDTF">2015-02-25T19:16:54Z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0x010100247064B81CB5A84D8992C1DDBD34D590</vt:lpwstr>
  </property>
  <property fmtid="{D5CDD505-2E9C-101B-9397-08002B2CF9AE}" pid="3" name="_dlc_DocIdItemGuid">
    <vt:lpwstr>2fd643f2-13e5-44f2-a37c-6531dcee4fad</vt:lpwstr>
  </property>
  <property fmtid="{D5CDD505-2E9C-101B-9397-08002B2CF9AE}" pid="4" name="TaxKeyword">
    <vt:lpwstr/>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TemplateUrl">
    <vt:lpwstr/>
  </property>
</Properties>
</file>