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00" autoAdjust="0"/>
    <p:restoredTop sz="95618" autoAdjust="0"/>
  </p:normalViewPr>
  <p:slideViewPr>
    <p:cSldViewPr>
      <p:cViewPr varScale="1">
        <p:scale>
          <a:sx n="156" d="100"/>
          <a:sy n="156" d="100"/>
        </p:scale>
        <p:origin x="-200" y="-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39290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Impact of Harvest Frequency on </a:t>
            </a:r>
            <a:r>
              <a:rPr lang="en-US" sz="2400" b="1" dirty="0" err="1" smtClean="0">
                <a:latin typeface="+mn-lt"/>
              </a:rPr>
              <a:t>Tallgrass</a:t>
            </a:r>
            <a:r>
              <a:rPr lang="en-US" sz="2400" b="1" dirty="0" smtClean="0">
                <a:latin typeface="+mn-lt"/>
              </a:rPr>
              <a:t> Prairie</a:t>
            </a:r>
          </a:p>
          <a:p>
            <a:r>
              <a:rPr lang="en-US" sz="2400" b="1" dirty="0" smtClean="0">
                <a:latin typeface="+mn-lt"/>
              </a:rPr>
              <a:t>Biomass Production &amp; Species Composition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430" y="6229290"/>
            <a:ext cx="8881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Stahlheber</a:t>
            </a:r>
            <a:r>
              <a:rPr lang="en-US" sz="1000" dirty="0"/>
              <a:t>, K. A. </a:t>
            </a:r>
            <a:r>
              <a:rPr lang="en-US" sz="1000" i="1" dirty="0"/>
              <a:t>et al.</a:t>
            </a:r>
            <a:r>
              <a:rPr lang="en-US" sz="1000" dirty="0"/>
              <a:t>  “Balancing biofuel production and biodiversity: Harvesting frequency effects on production and community composition in planted tallgrass prairie.”  </a:t>
            </a:r>
            <a:r>
              <a:rPr lang="en-US" sz="1000" i="1" dirty="0"/>
              <a:t>Biomass and Bioenergy</a:t>
            </a:r>
            <a:r>
              <a:rPr lang="en-US" sz="1000" b="1" dirty="0"/>
              <a:t> 92,</a:t>
            </a:r>
            <a:r>
              <a:rPr lang="en-US" sz="1000" dirty="0"/>
              <a:t> 98-105 (2016) </a:t>
            </a:r>
            <a:r>
              <a:rPr lang="en-US" sz="1000" dirty="0" smtClean="0"/>
              <a:t>DOI: 10.1016/j.biombioe.2016.06.012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" y="1315760"/>
            <a:ext cx="4914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sz="1400" dirty="0" smtClean="0">
                <a:latin typeface="+mn-lt"/>
              </a:rPr>
              <a:t>Determine the effects of single vs. double harvests of native perennial grasslands grown as lignocellulosic biofuel feedstock on biomass production and plant community composition.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" y="2449830"/>
            <a:ext cx="49149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smtClean="0">
                <a:latin typeface="+mn-lt"/>
              </a:rPr>
              <a:t>Two study sites in southwest Michigan were planted with the same mixture of prairie species in 2010.</a:t>
            </a:r>
            <a:endParaRPr lang="en-US" sz="14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 From 2012 to 2014, experimental plots were harvested in September only, or in July and September.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Data were collected on biomass production and species composition.</a:t>
            </a:r>
          </a:p>
          <a:p>
            <a:pPr lvl="0">
              <a:buFont typeface="Wingdings" pitchFamily="2" charset="2"/>
              <a:buChar char="Ø"/>
            </a:pP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199" y="4187785"/>
            <a:ext cx="886093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Despite being planted with the same seed mixture, the plant communities that established at the two sites were markedly different, perhaps due to effects of past land use and/or site conditions.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At the site dominated by C</a:t>
            </a:r>
            <a:r>
              <a:rPr lang="en-US" sz="1400" baseline="-25000" dirty="0" smtClean="0">
                <a:latin typeface="+mn-lt"/>
              </a:rPr>
              <a:t>4</a:t>
            </a:r>
            <a:r>
              <a:rPr lang="en-US" sz="1400" dirty="0" smtClean="0">
                <a:latin typeface="+mn-lt"/>
              </a:rPr>
              <a:t> warm season grasses, more total biomass was produced when plots were harvested only once instead of twice.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At the site with greater plant species diversity, total biomass production was not impacted by harvesting frequency.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Overall, while our results indicate that a single end-of-harvest will maximize biomass production, a double harvest on more diverse sites may result in </a:t>
            </a:r>
            <a:r>
              <a:rPr lang="en-US" sz="1400" smtClean="0">
                <a:latin typeface="+mn-lt"/>
              </a:rPr>
              <a:t>an </a:t>
            </a:r>
            <a:r>
              <a:rPr lang="en-US" sz="1400" smtClean="0">
                <a:latin typeface="+mn-lt"/>
              </a:rPr>
              <a:t>increase </a:t>
            </a:r>
            <a:r>
              <a:rPr lang="en-US" sz="1400" dirty="0" smtClean="0">
                <a:latin typeface="+mn-lt"/>
              </a:rPr>
              <a:t>in other ecosystem services without decreasing biomass yield.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February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976482"/>
            <a:ext cx="3907937" cy="28335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3805535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Biomass production from the prairie communities at Lux Arbor and Marshall Farm by year and harvest frequency.  Asterisks above bars designate significant (</a:t>
            </a:r>
            <a:r>
              <a:rPr lang="en-US" sz="1000" i="1" dirty="0" smtClean="0">
                <a:latin typeface="+mj-lt"/>
              </a:rPr>
              <a:t>p</a:t>
            </a:r>
            <a:r>
              <a:rPr lang="en-US" sz="1000" dirty="0" smtClean="0">
                <a:latin typeface="+mj-lt"/>
              </a:rPr>
              <a:t>  &lt; 0.05) pairwise contrasts between the single and double harvests within each site and year.</a:t>
            </a:r>
            <a:endParaRPr lang="en-US" sz="1000" dirty="0"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HUBDOC-169-573</_dlc_DocId>
    <_dlc_DocIdUrl xmlns="f66da2ca-f37c-4205-929f-e8e9af1907d3">
      <Url>https://intranet.wei.wisc.edu/glbrc/doe/_layouts/15/DocIdRedir.aspx?ID=HUBDOC-169-573</Url>
      <Description>HUBDOC-169-573</Description>
    </_dlc_DocIdUrl>
    <_dlc_DocIdPersistId xmlns="f66da2ca-f37c-4205-929f-e8e9af1907d3">false</_dlc_DocIdPersistId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12052</TotalTime>
  <Words>319</Words>
  <Application>Microsoft Macintosh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853</cp:revision>
  <dcterms:created xsi:type="dcterms:W3CDTF">2010-02-04T19:54:00Z</dcterms:created>
  <dcterms:modified xsi:type="dcterms:W3CDTF">2017-02-08T19:21:48Z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aae5faca-a3fc-480e-b451-8547f0852f8c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