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
  </p:notesMasterIdLst>
  <p:handoutMasterIdLst>
    <p:handoutMasterId r:id="rId8"/>
  </p:handoutMasterIdLst>
  <p:sldIdLst>
    <p:sldId id="437" r:id="rId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75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28AA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170" autoAdjust="0"/>
    <p:restoredTop sz="94654" autoAdjust="0"/>
  </p:normalViewPr>
  <p:slideViewPr>
    <p:cSldViewPr>
      <p:cViewPr>
        <p:scale>
          <a:sx n="154" d="100"/>
          <a:sy n="154" d="100"/>
        </p:scale>
        <p:origin x="672" y="-2176"/>
      </p:cViewPr>
      <p:guideLst>
        <p:guide orient="horz" pos="2160"/>
        <p:guide pos="4752"/>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11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01933470-C82D-4D91-BC44-EDDF0F3DAA3C}" type="datetimeFigureOut">
              <a:rPr lang="en-US"/>
              <a:pPr>
                <a:defRPr/>
              </a:pPr>
              <a:t>2/12/18</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CDC09BA1-F2D0-444F-980D-8F03A3EE7AE6}" type="slidenum">
              <a:rPr lang="en-US"/>
              <a:pPr>
                <a:defRPr/>
              </a:pPr>
              <a:t>‹#›</a:t>
            </a:fld>
            <a:endParaRPr lang="en-US" dirty="0"/>
          </a:p>
        </p:txBody>
      </p:sp>
    </p:spTree>
    <p:extLst>
      <p:ext uri="{BB962C8B-B14F-4D97-AF65-F5344CB8AC3E}">
        <p14:creationId xmlns:p14="http://schemas.microsoft.com/office/powerpoint/2010/main" val="1126369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D1BB9D18-7567-4D19-8665-5AE6C32131D1}" type="datetimeFigureOut">
              <a:rPr lang="en-US"/>
              <a:pPr>
                <a:defRPr/>
              </a:pPr>
              <a:t>2/12/18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r>
              <a:rPr lang="en-US" dirty="0"/>
              <a:t>June 13-15, 2011</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7349337F-5096-4607-B08E-5CD7BA64E5E0}" type="slidenum">
              <a:rPr lang="en-US"/>
              <a:pPr>
                <a:defRPr/>
              </a:pPr>
              <a:t>‹#›</a:t>
            </a:fld>
            <a:endParaRPr lang="en-US" dirty="0"/>
          </a:p>
        </p:txBody>
      </p:sp>
    </p:spTree>
    <p:extLst>
      <p:ext uri="{BB962C8B-B14F-4D97-AF65-F5344CB8AC3E}">
        <p14:creationId xmlns:p14="http://schemas.microsoft.com/office/powerpoint/2010/main" val="717994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CA3CBC3-7A8E-4EEE-BFC3-2F119B620096}" type="slidenum">
              <a:rPr lang="en-US"/>
              <a:pPr/>
              <a:t>1</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noAutofit/>
          </a:bodyPr>
          <a:lstStyle/>
          <a:p>
            <a:pPr eaLnBrk="1" hangingPunct="1">
              <a:lnSpc>
                <a:spcPct val="80000"/>
              </a:lnSpc>
            </a:pPr>
            <a:r>
              <a:rPr lang="en-US" sz="1200" b="0" i="0" kern="1200" dirty="0">
                <a:solidFill>
                  <a:schemeClr val="tx1"/>
                </a:solidFill>
                <a:effectLst/>
                <a:latin typeface="+mn-lt"/>
                <a:ea typeface="+mn-ea"/>
                <a:cs typeface="+mn-cs"/>
              </a:rPr>
              <a:t>spatial dependence by itself isn't so interesting or unexpected,</a:t>
            </a:r>
            <a:endParaRPr lang="en-US" sz="700" b="0" dirty="0"/>
          </a:p>
        </p:txBody>
      </p:sp>
    </p:spTree>
    <p:extLst>
      <p:ext uri="{BB962C8B-B14F-4D97-AF65-F5344CB8AC3E}">
        <p14:creationId xmlns:p14="http://schemas.microsoft.com/office/powerpoint/2010/main" val="3392905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6"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235"/>
          <p:cNvSpPr>
            <a:spLocks noChangeArrowheads="1"/>
          </p:cNvSpPr>
          <p:nvPr userDrawn="1"/>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6" name="Rectangle 5"/>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235"/>
          <p:cNvSpPr>
            <a:spLocks noChangeArrowheads="1"/>
          </p:cNvSpPr>
          <p:nvPr userDrawn="1"/>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4"/>
          <p:cNvSpPr>
            <a:spLocks noGrp="1"/>
          </p:cNvSpPr>
          <p:nvPr>
            <p:ph type="dt" sz="half" idx="10"/>
          </p:nvPr>
        </p:nvSpPr>
        <p:spPr/>
        <p:txBody>
          <a:bodyPr/>
          <a:lstStyle>
            <a:lvl1pPr>
              <a:defRPr/>
            </a:lvl1pPr>
          </a:lstStyle>
          <a:p>
            <a:pPr>
              <a:defRPr/>
            </a:pPr>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531FA98C-247A-46F9-A17E-E1108870C46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4" name="Rectangle 8"/>
          <p:cNvSpPr/>
          <p:nvPr userDrawn="1"/>
        </p:nvSpPr>
        <p:spPr bwMode="auto">
          <a:xfrm>
            <a:off x="0" y="6629400"/>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5" name="Rectangle 235"/>
          <p:cNvSpPr>
            <a:spLocks noChangeArrowheads="1"/>
          </p:cNvSpPr>
          <p:nvPr/>
        </p:nvSpPr>
        <p:spPr bwMode="auto">
          <a:xfrm>
            <a:off x="2386013" y="6635750"/>
            <a:ext cx="6600825" cy="211138"/>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Content Placeholder 1"/>
          <p:cNvSpPr>
            <a:spLocks noGrp="1"/>
          </p:cNvSpPr>
          <p:nvPr>
            <p:ph/>
          </p:nvPr>
        </p:nvSpPr>
        <p:spPr>
          <a:xfrm>
            <a:off x="457200" y="381000"/>
            <a:ext cx="8229600" cy="5745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CD4BD2A-A61B-43C4-A97F-6D47483509E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92" r:id="rId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9"/>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sp>
        <p:nvSpPr>
          <p:cNvPr id="12299" name="Text Box 50"/>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sp>
        <p:nvSpPr>
          <p:cNvPr id="5" name="TextBox 4"/>
          <p:cNvSpPr txBox="1"/>
          <p:nvPr/>
        </p:nvSpPr>
        <p:spPr>
          <a:xfrm>
            <a:off x="2403475" y="297359"/>
            <a:ext cx="6892925" cy="769441"/>
          </a:xfrm>
          <a:prstGeom prst="rect">
            <a:avLst/>
          </a:prstGeom>
          <a:noFill/>
        </p:spPr>
        <p:txBody>
          <a:bodyPr wrap="square" rtlCol="0">
            <a:spAutoFit/>
          </a:bodyPr>
          <a:lstStyle/>
          <a:p>
            <a:r>
              <a:rPr lang="en-US" sz="2200" b="1" dirty="0"/>
              <a:t>Spatial dependence and its effect on available land for bioenergy crops</a:t>
            </a:r>
            <a:endParaRPr lang="en-US" sz="2200" b="1" dirty="0">
              <a:latin typeface="+mn-lt"/>
            </a:endParaRPr>
          </a:p>
        </p:txBody>
      </p:sp>
      <p:sp>
        <p:nvSpPr>
          <p:cNvPr id="6" name="TextBox 5"/>
          <p:cNvSpPr txBox="1"/>
          <p:nvPr/>
        </p:nvSpPr>
        <p:spPr>
          <a:xfrm>
            <a:off x="0" y="6248400"/>
            <a:ext cx="9144000" cy="384721"/>
          </a:xfrm>
          <a:prstGeom prst="rect">
            <a:avLst/>
          </a:prstGeom>
          <a:noFill/>
        </p:spPr>
        <p:txBody>
          <a:bodyPr wrap="square" rtlCol="0">
            <a:spAutoFit/>
          </a:bodyPr>
          <a:lstStyle/>
          <a:p>
            <a:r>
              <a:rPr lang="en-US" sz="950" dirty="0" err="1"/>
              <a:t>Skevas</a:t>
            </a:r>
            <a:r>
              <a:rPr lang="en-US" sz="950" dirty="0"/>
              <a:t> T. </a:t>
            </a:r>
            <a:r>
              <a:rPr lang="en-US" sz="950" i="1" dirty="0"/>
              <a:t>et al.</a:t>
            </a:r>
            <a:r>
              <a:rPr lang="en-US" sz="950" dirty="0"/>
              <a:t>  “Does Spatial Dependence Affect the Intention to Make Land Available for Bioenergy Crops?”  </a:t>
            </a:r>
            <a:r>
              <a:rPr lang="en-US" sz="950" i="1" dirty="0"/>
              <a:t>Journal of Agricultural Economics</a:t>
            </a:r>
            <a:r>
              <a:rPr lang="en-US" sz="950" b="1" dirty="0"/>
              <a:t> </a:t>
            </a:r>
            <a:r>
              <a:rPr lang="en-US" sz="950" dirty="0"/>
              <a:t>DOI:10.1111/1477-9552.12233</a:t>
            </a:r>
          </a:p>
        </p:txBody>
      </p:sp>
      <p:sp>
        <p:nvSpPr>
          <p:cNvPr id="7" name="TextBox 6"/>
          <p:cNvSpPr txBox="1"/>
          <p:nvPr/>
        </p:nvSpPr>
        <p:spPr>
          <a:xfrm>
            <a:off x="152400" y="1531203"/>
            <a:ext cx="5562600" cy="830997"/>
          </a:xfrm>
          <a:prstGeom prst="rect">
            <a:avLst/>
          </a:prstGeom>
          <a:noFill/>
        </p:spPr>
        <p:txBody>
          <a:bodyPr wrap="square" rtlCol="0">
            <a:spAutoFit/>
          </a:bodyPr>
          <a:lstStyle/>
          <a:p>
            <a:r>
              <a:rPr lang="en-US" sz="2000" b="1" u="sng" dirty="0">
                <a:solidFill>
                  <a:schemeClr val="accent1">
                    <a:lumMod val="75000"/>
                  </a:schemeClr>
                </a:solidFill>
                <a:latin typeface="+mn-lt"/>
              </a:rPr>
              <a:t>Objective</a:t>
            </a:r>
            <a:r>
              <a:rPr lang="en-US" dirty="0">
                <a:latin typeface="+mn-lt"/>
              </a:rPr>
              <a:t> </a:t>
            </a:r>
          </a:p>
          <a:p>
            <a:r>
              <a:rPr lang="en-US" sz="1400" dirty="0">
                <a:latin typeface="Calibri" charset="0"/>
                <a:ea typeface="Calibri" charset="0"/>
                <a:cs typeface="Calibri" charset="0"/>
              </a:rPr>
              <a:t>To empirically analyze whether spatial dependence among landowners affects their willingness to make land available for bioenergy production.</a:t>
            </a:r>
          </a:p>
        </p:txBody>
      </p:sp>
      <p:sp>
        <p:nvSpPr>
          <p:cNvPr id="8" name="TextBox 7"/>
          <p:cNvSpPr txBox="1"/>
          <p:nvPr/>
        </p:nvSpPr>
        <p:spPr>
          <a:xfrm>
            <a:off x="152400" y="2448342"/>
            <a:ext cx="5410200" cy="2123658"/>
          </a:xfrm>
          <a:prstGeom prst="rect">
            <a:avLst/>
          </a:prstGeom>
          <a:noFill/>
        </p:spPr>
        <p:txBody>
          <a:bodyPr wrap="square" rtlCol="0">
            <a:spAutoFit/>
          </a:bodyPr>
          <a:lstStyle/>
          <a:p>
            <a:r>
              <a:rPr lang="en-US" sz="2000" b="1" u="sng" dirty="0">
                <a:solidFill>
                  <a:schemeClr val="accent1">
                    <a:lumMod val="75000"/>
                  </a:schemeClr>
                </a:solidFill>
                <a:latin typeface="+mn-lt"/>
              </a:rPr>
              <a:t>Approach  </a:t>
            </a:r>
          </a:p>
          <a:p>
            <a:pPr lvl="0">
              <a:buFont typeface="Wingdings" pitchFamily="2" charset="2"/>
              <a:buChar char="Ø"/>
            </a:pPr>
            <a:r>
              <a:rPr lang="en-US" sz="1400" dirty="0">
                <a:latin typeface="Calibri" charset="0"/>
                <a:ea typeface="Calibri" charset="0"/>
                <a:cs typeface="Calibri" charset="0"/>
              </a:rPr>
              <a:t>Surveyed 599 owners of non-crop marginal lands in southern Michigan.</a:t>
            </a:r>
          </a:p>
          <a:p>
            <a:pPr lvl="0">
              <a:buFont typeface="Wingdings" pitchFamily="2" charset="2"/>
              <a:buChar char="Ø"/>
            </a:pPr>
            <a:r>
              <a:rPr lang="en-US" sz="1400" dirty="0">
                <a:latin typeface="Calibri" charset="0"/>
                <a:ea typeface="Calibri" charset="0"/>
                <a:cs typeface="Calibri" charset="0"/>
              </a:rPr>
              <a:t>Survey included data related to willingness to rent land for production of bioenergy crops (including various rentals, contract lengths, types of land, and various bioenergy crops), current land use patterns, land management practices, environmental attitudes and concerns related to bioenergy production, and socioeconomic variables.</a:t>
            </a:r>
          </a:p>
          <a:p>
            <a:pPr lvl="0">
              <a:buFont typeface="Wingdings" pitchFamily="2" charset="2"/>
              <a:buChar char="Ø"/>
            </a:pPr>
            <a:endParaRPr lang="en-US" sz="1400" dirty="0">
              <a:latin typeface="Calibri" charset="0"/>
              <a:ea typeface="Calibri" charset="0"/>
              <a:cs typeface="Calibri" charset="0"/>
            </a:endParaRPr>
          </a:p>
        </p:txBody>
      </p:sp>
      <p:sp>
        <p:nvSpPr>
          <p:cNvPr id="12" name="TextBox 11"/>
          <p:cNvSpPr txBox="1"/>
          <p:nvPr/>
        </p:nvSpPr>
        <p:spPr>
          <a:xfrm>
            <a:off x="22354" y="87868"/>
            <a:ext cx="2416046" cy="369332"/>
          </a:xfrm>
          <a:prstGeom prst="rect">
            <a:avLst/>
          </a:prstGeom>
          <a:noFill/>
        </p:spPr>
        <p:txBody>
          <a:bodyPr wrap="none" rtlCol="0">
            <a:spAutoFit/>
          </a:bodyPr>
          <a:lstStyle/>
          <a:p>
            <a:r>
              <a:rPr lang="en-US" i="1" u="sng" dirty="0">
                <a:effectLst>
                  <a:outerShdw blurRad="38100" dist="38100" dir="2700000" algn="tl">
                    <a:srgbClr val="000000">
                      <a:alpha val="43137"/>
                    </a:srgbClr>
                  </a:outerShdw>
                </a:effectLst>
                <a:latin typeface="Times New Roman" pitchFamily="18" charset="0"/>
                <a:cs typeface="Times New Roman" pitchFamily="18" charset="0"/>
              </a:rPr>
              <a:t>BRC Science Highlight</a:t>
            </a:r>
          </a:p>
        </p:txBody>
      </p:sp>
      <p:pic>
        <p:nvPicPr>
          <p:cNvPr id="13" name="Picture 2"/>
          <p:cNvPicPr>
            <a:picLocks noChangeAspect="1" noChangeArrowheads="1"/>
          </p:cNvPicPr>
          <p:nvPr/>
        </p:nvPicPr>
        <p:blipFill>
          <a:blip r:embed="rId3" cstate="print"/>
          <a:srcRect/>
          <a:stretch>
            <a:fillRect/>
          </a:stretch>
        </p:blipFill>
        <p:spPr bwMode="auto">
          <a:xfrm>
            <a:off x="252413" y="530877"/>
            <a:ext cx="1728787" cy="764523"/>
          </a:xfrm>
          <a:prstGeom prst="rect">
            <a:avLst/>
          </a:prstGeom>
          <a:noFill/>
          <a:ln w="9525">
            <a:noFill/>
            <a:miter lim="800000"/>
            <a:headEnd/>
            <a:tailEnd/>
          </a:ln>
        </p:spPr>
      </p:pic>
      <p:sp>
        <p:nvSpPr>
          <p:cNvPr id="14" name="Rectangle 235"/>
          <p:cNvSpPr>
            <a:spLocks noChangeArrowheads="1"/>
          </p:cNvSpPr>
          <p:nvPr/>
        </p:nvSpPr>
        <p:spPr bwMode="auto">
          <a:xfrm>
            <a:off x="-34925" y="6646863"/>
            <a:ext cx="2320925" cy="274637"/>
          </a:xfrm>
          <a:prstGeom prst="rect">
            <a:avLst/>
          </a:prstGeom>
          <a:noFill/>
          <a:ln w="9525" algn="ctr">
            <a:noFill/>
            <a:miter lim="800000"/>
            <a:headEnd/>
            <a:tailEnd/>
          </a:ln>
          <a:effectLst/>
        </p:spPr>
        <p:txBody>
          <a:bodyPr/>
          <a:lstStyle/>
          <a:p>
            <a:pPr marL="171450" indent="-171450" eaLnBrk="0" fontAlgn="auto" hangingPunct="0">
              <a:lnSpc>
                <a:spcPct val="90000"/>
              </a:lnSpc>
              <a:spcBef>
                <a:spcPts val="0"/>
              </a:spcBef>
              <a:spcAft>
                <a:spcPts val="0"/>
              </a:spcAft>
              <a:defRPr/>
            </a:pPr>
            <a:r>
              <a:rPr lang="en-US" sz="1200" b="1" dirty="0">
                <a:solidFill>
                  <a:schemeClr val="bg1"/>
                </a:solidFill>
                <a:latin typeface="+mn-lt"/>
                <a:ea typeface="Rod"/>
                <a:cs typeface="Rod"/>
              </a:rPr>
              <a:t>	GLBRC February 2018</a:t>
            </a:r>
          </a:p>
        </p:txBody>
      </p:sp>
      <p:sp>
        <p:nvSpPr>
          <p:cNvPr id="4" name="TextBox 3"/>
          <p:cNvSpPr txBox="1"/>
          <p:nvPr/>
        </p:nvSpPr>
        <p:spPr>
          <a:xfrm>
            <a:off x="5605133" y="3886200"/>
            <a:ext cx="3310267" cy="261610"/>
          </a:xfrm>
          <a:prstGeom prst="rect">
            <a:avLst/>
          </a:prstGeom>
          <a:noFill/>
        </p:spPr>
        <p:txBody>
          <a:bodyPr wrap="square" rtlCol="0">
            <a:spAutoFit/>
          </a:bodyPr>
          <a:lstStyle/>
          <a:p>
            <a:pPr algn="ctr"/>
            <a:r>
              <a:rPr lang="en-US" sz="1100" dirty="0">
                <a:latin typeface="Calibri" charset="0"/>
                <a:ea typeface="Calibri" charset="0"/>
                <a:cs typeface="Calibri" charset="0"/>
              </a:rPr>
              <a:t>Bioenergy feedstocks at the Kellogg Biological Station</a:t>
            </a:r>
          </a:p>
        </p:txBody>
      </p:sp>
      <p:sp>
        <p:nvSpPr>
          <p:cNvPr id="15" name="TextBox 14"/>
          <p:cNvSpPr txBox="1"/>
          <p:nvPr/>
        </p:nvSpPr>
        <p:spPr>
          <a:xfrm>
            <a:off x="152400" y="4343400"/>
            <a:ext cx="8839200" cy="1908215"/>
          </a:xfrm>
          <a:prstGeom prst="rect">
            <a:avLst/>
          </a:prstGeom>
          <a:noFill/>
        </p:spPr>
        <p:txBody>
          <a:bodyPr wrap="square" rtlCol="0">
            <a:spAutoFit/>
          </a:bodyPr>
          <a:lstStyle/>
          <a:p>
            <a:r>
              <a:rPr lang="en-US" sz="2000" b="1" u="sng" dirty="0">
                <a:solidFill>
                  <a:schemeClr val="accent1">
                    <a:lumMod val="75000"/>
                  </a:schemeClr>
                </a:solidFill>
                <a:latin typeface="+mn-lt"/>
              </a:rPr>
              <a:t>Results</a:t>
            </a:r>
          </a:p>
          <a:p>
            <a:pPr lvl="0">
              <a:buFont typeface="Wingdings" pitchFamily="2" charset="2"/>
              <a:buChar char="Ø"/>
            </a:pPr>
            <a:r>
              <a:rPr lang="en-US" sz="1400" dirty="0">
                <a:latin typeface="Calibri" charset="0"/>
                <a:ea typeface="Calibri" charset="0"/>
                <a:cs typeface="Calibri" charset="0"/>
              </a:rPr>
              <a:t>Intentions to rent land for bioenergy crop production are spatially dependent, resulting from both the land  supply intentions of nearby landowners, and from spatial spillover effects of landowner characteristics and attitudes towards environmental aspects of land rental.</a:t>
            </a:r>
          </a:p>
          <a:p>
            <a:pPr lvl="0">
              <a:buFont typeface="Wingdings" pitchFamily="2" charset="2"/>
              <a:buChar char="Ø"/>
            </a:pPr>
            <a:r>
              <a:rPr lang="en-US" sz="1400" dirty="0">
                <a:latin typeface="Calibri" charset="0"/>
                <a:ea typeface="Calibri" charset="0"/>
                <a:cs typeface="Calibri" charset="0"/>
              </a:rPr>
              <a:t>Ignoring spatial dependence in the intentions of neighboring landowners to participate in land rental markets for bioenergy feedstocks can lead to distortions that underestimate the total effects of land rental for bioenergy crops.</a:t>
            </a:r>
          </a:p>
          <a:p>
            <a:pPr lvl="0">
              <a:buFont typeface="Wingdings" pitchFamily="2" charset="2"/>
              <a:buChar char="Ø"/>
            </a:pPr>
            <a:r>
              <a:rPr lang="en-US" sz="1400" dirty="0">
                <a:latin typeface="Calibri" charset="0"/>
                <a:ea typeface="Calibri" charset="0"/>
                <a:cs typeface="Calibri" charset="0"/>
              </a:rPr>
              <a:t>These findings have important implications for policy-makers seeking to expand the supply of land for bioenergy crops; policies aiming at increasing the increase on bioenergy crops should account for spatial interactions.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1" y="1659403"/>
            <a:ext cx="3411794" cy="2266042"/>
          </a:xfrm>
          <a:prstGeom prst="rect">
            <a:avLst/>
          </a:prstGeom>
        </p:spPr>
      </p:pic>
      <p:sp>
        <p:nvSpPr>
          <p:cNvPr id="3" name="TextBox 2">
            <a:extLst>
              <a:ext uri="{FF2B5EF4-FFF2-40B4-BE49-F238E27FC236}">
                <a16:creationId xmlns:a16="http://schemas.microsoft.com/office/drawing/2014/main" id="{EF7EC318-B6CA-6745-9C7E-EC8F62FE6CB6}"/>
              </a:ext>
            </a:extLst>
          </p:cNvPr>
          <p:cNvSpPr txBox="1"/>
          <p:nvPr/>
        </p:nvSpPr>
        <p:spPr>
          <a:xfrm>
            <a:off x="1687484" y="6749935"/>
            <a:ext cx="184731" cy="369332"/>
          </a:xfrm>
          <a:prstGeom prst="rect">
            <a:avLst/>
          </a:prstGeom>
          <a:noFill/>
        </p:spPr>
        <p:txBody>
          <a:bodyPr wrap="none" rtlCol="0">
            <a:spAutoFit/>
          </a:bodyPr>
          <a:lstStyle/>
          <a:p>
            <a:endParaRPr lang="en-US" dirty="0"/>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064B81CB5A84D8992C1DDBD34D590" ma:contentTypeVersion="0" ma:contentTypeDescription="Create a new document." ma:contentTypeScope="" ma:versionID="6738319440a0d4a8b574b44f29c8374c">
  <xsd:schema xmlns:xsd="http://www.w3.org/2001/XMLSchema" xmlns:xs="http://www.w3.org/2001/XMLSchema" xmlns:p="http://schemas.microsoft.com/office/2006/metadata/properties" xmlns:ns1="http://schemas.microsoft.com/sharepoint/v3" xmlns:ns2="f66da2ca-f37c-4205-929f-e8e9af1907d3" xmlns:ns3="598d3dbc-fa83-42fa-b207-889270677883" targetNamespace="http://schemas.microsoft.com/office/2006/metadata/properties" ma:root="true" ma:fieldsID="6ee46b2ab99f8bb7e069b4b66d7ecdec" ns1:_="" ns2:_="" ns3:_="">
    <xsd:import namespace="http://schemas.microsoft.com/sharepoint/v3"/>
    <xsd:import namespace="f66da2ca-f37c-4205-929f-e8e9af1907d3"/>
    <xsd:import namespace="598d3dbc-fa83-42fa-b207-88927067788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TaxKeywordTaxHTField" minOccurs="0"/>
                <xsd:element ref="ns2:TaxCatchAll" minOccurs="0"/>
                <xsd:element ref="ns3:Comments_x002c__x0020_Notes_x002c__x0020_et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6da2ca-f37c-4205-929f-e8e9af1907d3"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TaxKeywordTaxHTField" ma:index="14" nillable="true" ma:taxonomy="true" ma:internalName="TaxKeywordTaxHTField" ma:taxonomyFieldName="TaxKeyword" ma:displayName="Enterprise Keywords" ma:fieldId="{23f27201-bee3-471e-b2e7-b64fd8b7ca38}" ma:taxonomyMulti="true" ma:sspId="8627bd82-0569-4858-99f3-d7174152a405"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52eabb01-f6f8-4398-a964-66c8658a72c0}" ma:internalName="TaxCatchAll" ma:showField="CatchAllData" ma:web="f66da2ca-f37c-4205-929f-e8e9af1907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8d3dbc-fa83-42fa-b207-889270677883" elementFormDefault="qualified">
    <xsd:import namespace="http://schemas.microsoft.com/office/2006/documentManagement/types"/>
    <xsd:import namespace="http://schemas.microsoft.com/office/infopath/2007/PartnerControls"/>
    <xsd:element name="Comments_x002c__x0020_Notes_x002c__x0020_etc" ma:index="16" nillable="true" ma:displayName="Comments, Notes, etc" ma:internalName="Comments_x002c__x0020_Notes_x002c__x0020_etc">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KeywordTaxHTField xmlns="f66da2ca-f37c-4205-929f-e8e9af1907d3">
      <Terms xmlns="http://schemas.microsoft.com/office/infopath/2007/PartnerControls"/>
    </TaxKeywordTaxHTField>
    <TaxCatchAll xmlns="f66da2ca-f37c-4205-929f-e8e9af1907d3"/>
    <Comments_x002c__x0020_Notes_x002c__x0020_etc xmlns="598d3dbc-fa83-42fa-b207-889270677883">Waiting for SD approval</Comments_x002c__x0020_Notes_x002c__x0020_etc>
    <PublishingExpirationDate xmlns="http://schemas.microsoft.com/sharepoint/v3" xsi:nil="true"/>
    <PublishingStartDate xmlns="http://schemas.microsoft.com/sharepoint/v3" xsi:nil="true"/>
    <_dlc_DocId xmlns="f66da2ca-f37c-4205-929f-e8e9af1907d3">HUBDOC-169-630</_dlc_DocId>
    <_dlc_DocIdUrl xmlns="f66da2ca-f37c-4205-929f-e8e9af1907d3">
      <Url>https://intranet.wei.wisc.edu/glbrc/doe/_layouts/15/DocIdRedir.aspx?ID=HUBDOC-169-630</Url>
      <Description>HUBDOC-169-630</Description>
    </_dlc_DocIdUrl>
    <_dlc_DocIdPersistId xmlns="f66da2ca-f37c-4205-929f-e8e9af1907d3">false</_dlc_DocIdPersistId>
  </documentManagement>
</p:properties>
</file>

<file path=customXml/itemProps1.xml><?xml version="1.0" encoding="utf-8"?>
<ds:datastoreItem xmlns:ds="http://schemas.openxmlformats.org/officeDocument/2006/customXml" ds:itemID="{5EDED528-518D-4C69-AD84-97438F549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6da2ca-f37c-4205-929f-e8e9af1907d3"/>
    <ds:schemaRef ds:uri="598d3dbc-fa83-42fa-b207-889270677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E68956-2A2F-4AF9-A683-C63B389D65EE}">
  <ds:schemaRefs>
    <ds:schemaRef ds:uri="http://schemas.microsoft.com/sharepoint/v3/contenttype/forms"/>
  </ds:schemaRefs>
</ds:datastoreItem>
</file>

<file path=customXml/itemProps3.xml><?xml version="1.0" encoding="utf-8"?>
<ds:datastoreItem xmlns:ds="http://schemas.openxmlformats.org/officeDocument/2006/customXml" ds:itemID="{D73A89BB-3228-4566-B5DE-ED801792271A}">
  <ds:schemaRefs>
    <ds:schemaRef ds:uri="http://schemas.microsoft.com/sharepoint/events"/>
  </ds:schemaRefs>
</ds:datastoreItem>
</file>

<file path=customXml/itemProps4.xml><?xml version="1.0" encoding="utf-8"?>
<ds:datastoreItem xmlns:ds="http://schemas.openxmlformats.org/officeDocument/2006/customXml" ds:itemID="{05E273A0-DD58-4D63-AD59-E4FD25EB50A2}">
  <ds:schemaRefs>
    <ds:schemaRef ds:uri="http://schemas.microsoft.com/office/2006/metadata/properties"/>
    <ds:schemaRef ds:uri="http://schemas.microsoft.com/office/infopath/2007/PartnerControls"/>
    <ds:schemaRef ds:uri="f66da2ca-f37c-4205-929f-e8e9af1907d3"/>
    <ds:schemaRef ds:uri="598d3dbc-fa83-42fa-b207-889270677883"/>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81880</TotalTime>
  <Words>253</Words>
  <Application>Microsoft Macintosh PowerPoint</Application>
  <PresentationFormat>On-screen Show (4:3)</PresentationFormat>
  <Paragraphs>16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Rod</vt:lpstr>
      <vt:lpstr>Arial</vt:lpstr>
      <vt:lpstr>Calibri</vt:lpstr>
      <vt:lpstr>Times New Roman</vt:lpstr>
      <vt:lpstr>Wingdings</vt:lpstr>
      <vt:lpstr>Office Theme</vt:lpstr>
      <vt:lpstr>PowerPoint Presentation</vt:lpstr>
    </vt:vector>
  </TitlesOfParts>
  <Company>US Department of Energy (SC)</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BER</dc:title>
  <dc:creator>palmian</dc:creator>
  <cp:keywords/>
  <cp:lastModifiedBy>Microsoft Office User</cp:lastModifiedBy>
  <cp:revision>897</cp:revision>
  <dcterms:created xsi:type="dcterms:W3CDTF">2010-02-04T19:54:00Z</dcterms:created>
  <dcterms:modified xsi:type="dcterms:W3CDTF">2018-02-12T18:04:39Z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0x010100247064B81CB5A84D8992C1DDBD34D590</vt:lpwstr>
  </property>
  <property fmtid="{D5CDD505-2E9C-101B-9397-08002B2CF9AE}" pid="3" name="_dlc_DocIdItemGuid">
    <vt:lpwstr>42c2999e-f364-4b9f-9010-363be50c9d08</vt:lpwstr>
  </property>
  <property fmtid="{D5CDD505-2E9C-101B-9397-08002B2CF9AE}" pid="4" name="TaxKeyword">
    <vt:lpwstr/>
  </property>
  <property fmtid="{D5CDD505-2E9C-101B-9397-08002B2CF9AE}" pid="5" name="xd_Signature">
    <vt:bool>true</vt:bool>
  </property>
  <property fmtid="{D5CDD505-2E9C-101B-9397-08002B2CF9AE}" pid="6" name="xd_ProgID">
    <vt:lpwstr/>
  </property>
  <property fmtid="{D5CDD505-2E9C-101B-9397-08002B2CF9AE}" pid="7" name="TemplateUrl">
    <vt:lpwstr/>
  </property>
</Properties>
</file>