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96405" autoAdjust="0"/>
  </p:normalViewPr>
  <p:slideViewPr>
    <p:cSldViewPr snapToGrid="0">
      <p:cViewPr>
        <p:scale>
          <a:sx n="150" d="100"/>
          <a:sy n="150" d="100"/>
        </p:scale>
        <p:origin x="-880" y="-29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10/21/16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10/21/16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827868" y="279400"/>
            <a:ext cx="5977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Formaldehyde stabilization facilitates lignin monomer production during biomass </a:t>
            </a:r>
            <a:r>
              <a:rPr lang="en-US" sz="2000" b="1" dirty="0" err="1" smtClean="0">
                <a:latin typeface="+mn-lt"/>
              </a:rPr>
              <a:t>depolymerization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0633" y="6256866"/>
            <a:ext cx="8428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Shuai</a:t>
            </a:r>
            <a:r>
              <a:rPr lang="en-US" sz="1000" dirty="0" smtClean="0"/>
              <a:t>, </a:t>
            </a:r>
            <a:r>
              <a:rPr lang="en-US" sz="1000" dirty="0"/>
              <a:t>L</a:t>
            </a:r>
            <a:r>
              <a:rPr lang="en-US" sz="1000" dirty="0" smtClean="0"/>
              <a:t>. </a:t>
            </a:r>
            <a:r>
              <a:rPr lang="en-US" sz="1000" i="1" dirty="0"/>
              <a:t>et al.</a:t>
            </a:r>
            <a:r>
              <a:rPr lang="en-US" sz="1000" dirty="0"/>
              <a:t> </a:t>
            </a:r>
            <a:r>
              <a:rPr lang="en-US" sz="1000" dirty="0" smtClean="0"/>
              <a:t>“Formaldehyde stabilization facilitates lignin monomer production during biomass </a:t>
            </a:r>
            <a:r>
              <a:rPr lang="en-US" sz="1000" dirty="0" err="1" smtClean="0"/>
              <a:t>depolymerization</a:t>
            </a:r>
            <a:r>
              <a:rPr lang="en-US" sz="1000" b="1" dirty="0" smtClean="0"/>
              <a:t>.</a:t>
            </a:r>
            <a:r>
              <a:rPr lang="en-US" sz="1000" b="1" dirty="0"/>
              <a:t>”</a:t>
            </a:r>
            <a:r>
              <a:rPr lang="en-US" sz="1000" dirty="0"/>
              <a:t> </a:t>
            </a:r>
            <a:r>
              <a:rPr lang="en-US" sz="1000" i="1" dirty="0"/>
              <a:t>Science </a:t>
            </a:r>
            <a:r>
              <a:rPr lang="en-US" sz="1000" b="1" dirty="0" smtClean="0"/>
              <a:t>354</a:t>
            </a:r>
            <a:r>
              <a:rPr lang="en-US" sz="1000" dirty="0" smtClean="0"/>
              <a:t>, 329-333 (</a:t>
            </a:r>
            <a:r>
              <a:rPr lang="en-US" sz="1000" dirty="0"/>
              <a:t>2016) [</a:t>
            </a:r>
            <a:r>
              <a:rPr lang="en-US" sz="1000" dirty="0">
                <a:solidFill>
                  <a:srgbClr val="000000"/>
                </a:solidFill>
              </a:rPr>
              <a:t>DOI: 10.1126/</a:t>
            </a:r>
            <a:r>
              <a:rPr lang="en-US" sz="1000" dirty="0" smtClean="0">
                <a:solidFill>
                  <a:srgbClr val="000000"/>
                </a:solidFill>
              </a:rPr>
              <a:t>science.aaf7810</a:t>
            </a:r>
            <a:r>
              <a:rPr lang="en-US" sz="1000" dirty="0" smtClean="0"/>
              <a:t>]</a:t>
            </a:r>
            <a:r>
              <a:rPr lang="en-US" sz="1000" dirty="0"/>
              <a:t>. 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833" y="1140883"/>
            <a:ext cx="88519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Extracting a soluble and uncondensed lignin substrate during biomass pretreatment could facilitate the production of lignin monomers and be compatible with current </a:t>
            </a:r>
            <a:r>
              <a:rPr lang="en-US" sz="1400" dirty="0" err="1" smtClean="0">
                <a:latin typeface="+mn-lt"/>
              </a:rPr>
              <a:t>biorefining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strategies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317" y="1638297"/>
            <a:ext cx="36893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</a:t>
            </a: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endParaRPr lang="en-US" sz="16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T</a:t>
            </a:r>
            <a:r>
              <a:rPr lang="en-US" sz="1400" dirty="0" smtClean="0">
                <a:latin typeface="+mn-lt"/>
              </a:rPr>
              <a:t>o prevent inter-unit carbon-carbon coupling during extraction (the major challenge in developing such a process), our strategy was to attempt to block the reactive </a:t>
            </a:r>
            <a:r>
              <a:rPr lang="en-US" sz="1400" dirty="0" err="1" smtClean="0">
                <a:latin typeface="+mn-lt"/>
              </a:rPr>
              <a:t>benzylic</a:t>
            </a:r>
            <a:r>
              <a:rPr lang="en-US" sz="1400" dirty="0" smtClean="0">
                <a:latin typeface="+mn-lt"/>
              </a:rPr>
              <a:t> positions with a protecting agent during pretreatment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I</a:t>
            </a:r>
            <a:r>
              <a:rPr lang="en-US" sz="1400" dirty="0" smtClean="0">
                <a:latin typeface="+mn-lt"/>
              </a:rPr>
              <a:t>nitial tests of formaldehyde protection on a model lignin dimer were followed by testing the effect of formaldehyde stabilization during the extraction of real lignin from wood samples </a:t>
            </a:r>
            <a:r>
              <a:rPr lang="en-US" sz="1400" dirty="0" smtClean="0">
                <a:latin typeface="+mn-lt"/>
              </a:rPr>
              <a:t>(beech</a:t>
            </a:r>
            <a:r>
              <a:rPr lang="en-US" sz="1400" dirty="0" smtClean="0">
                <a:latin typeface="+mn-lt"/>
              </a:rPr>
              <a:t>, spruce, and transgenic poplar)</a:t>
            </a:r>
            <a:endParaRPr lang="en-US" sz="1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207932"/>
            <a:ext cx="92540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Using formaldehyde to stabilize lignin during extraction leads to near theoretical yields of lignin monomers after </a:t>
            </a:r>
            <a:r>
              <a:rPr lang="en-US" sz="1400" dirty="0" err="1" smtClean="0">
                <a:latin typeface="+mn-lt"/>
              </a:rPr>
              <a:t>hydrogenolysis</a:t>
            </a:r>
            <a:r>
              <a:rPr lang="en-US" sz="1400" dirty="0" smtClean="0">
                <a:latin typeface="+mn-lt"/>
              </a:rPr>
              <a:t> of the extracted product; yields were </a:t>
            </a:r>
            <a:r>
              <a:rPr lang="en-US" sz="1400" dirty="0" smtClean="0">
                <a:latin typeface="+mn-lt"/>
              </a:rPr>
              <a:t>three </a:t>
            </a:r>
            <a:r>
              <a:rPr lang="en-US" sz="1400" dirty="0" smtClean="0">
                <a:latin typeface="+mn-lt"/>
              </a:rPr>
              <a:t>to </a:t>
            </a:r>
            <a:r>
              <a:rPr lang="en-US" sz="1400" dirty="0" smtClean="0">
                <a:latin typeface="+mn-lt"/>
              </a:rPr>
              <a:t>seven </a:t>
            </a:r>
            <a:r>
              <a:rPr lang="en-US" sz="1400" dirty="0" smtClean="0">
                <a:latin typeface="+mn-lt"/>
              </a:rPr>
              <a:t>times higher than those obtained when using the analogous method without formaldehyde.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+mn-lt"/>
              </a:rPr>
              <a:t>The longstanding interest in lignin valorization has translated into few commercial processes because of the lack of practical high-yield lignin </a:t>
            </a:r>
            <a:r>
              <a:rPr lang="en-US" sz="1400" dirty="0" err="1" smtClean="0">
                <a:latin typeface="+mn-lt"/>
              </a:rPr>
              <a:t>depolymerization</a:t>
            </a:r>
            <a:r>
              <a:rPr lang="en-US" sz="1400" dirty="0" smtClean="0">
                <a:latin typeface="+mn-lt"/>
              </a:rPr>
              <a:t> methods that can be used while upgrading biomass polysaccharides; our formaldehyde stabilization results suggest that lignin upgrading could be easily integrated into current </a:t>
            </a:r>
            <a:r>
              <a:rPr lang="en-US" sz="1400" dirty="0" err="1" smtClean="0">
                <a:latin typeface="+mn-lt"/>
              </a:rPr>
              <a:t>biorefinery</a:t>
            </a:r>
            <a:r>
              <a:rPr lang="en-US" sz="1400" dirty="0" smtClean="0">
                <a:latin typeface="+mn-lt"/>
              </a:rPr>
              <a:t> schemes, especially considering that </a:t>
            </a:r>
            <a:r>
              <a:rPr lang="en-US" sz="1400" dirty="0" err="1" smtClean="0">
                <a:latin typeface="+mn-lt"/>
              </a:rPr>
              <a:t>formaldehye</a:t>
            </a:r>
            <a:r>
              <a:rPr lang="en-US" sz="1400" dirty="0" smtClean="0">
                <a:latin typeface="+mn-lt"/>
              </a:rPr>
              <a:t> is a relatively inexpensive bulk chemical that can be produced from biomass-derived syngas or methanol, either sourced </a:t>
            </a:r>
            <a:r>
              <a:rPr lang="en-US" sz="1400" smtClean="0">
                <a:latin typeface="+mn-lt"/>
              </a:rPr>
              <a:t>biologically </a:t>
            </a:r>
            <a:r>
              <a:rPr lang="en-US" sz="1400" smtClean="0">
                <a:latin typeface="+mn-lt"/>
              </a:rPr>
              <a:t>or </a:t>
            </a:r>
            <a:r>
              <a:rPr lang="en-US" sz="1400" dirty="0" smtClean="0">
                <a:latin typeface="+mn-lt"/>
              </a:rPr>
              <a:t>from lignin </a:t>
            </a:r>
            <a:r>
              <a:rPr lang="en-US" sz="1400" dirty="0" err="1" smtClean="0">
                <a:latin typeface="+mn-lt"/>
              </a:rPr>
              <a:t>methoxyl</a:t>
            </a:r>
            <a:r>
              <a:rPr lang="en-US" sz="1400" dirty="0" smtClean="0">
                <a:latin typeface="+mn-lt"/>
              </a:rPr>
              <a:t> groups.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October 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Luterbacher fig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33" y="1714500"/>
            <a:ext cx="5291667" cy="277812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HUBDOC-169-548</_dlc_DocId>
    <_dlc_DocIdUrl xmlns="f66da2ca-f37c-4205-929f-e8e9af1907d3">
      <Url>https://intranet.wei.wisc.edu/glbrc/doe/_layouts/15/DocIdRedir.aspx?ID=HUBDOC-169-548</Url>
      <Description>HUBDOC-169-548</Description>
    </_dlc_DocIdUrl>
    <_dlc_DocIdPersistId xmlns="f66da2ca-f37c-4205-929f-e8e9af1907d3">false</_dlc_DocIdPersistId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9957</TotalTime>
  <Words>290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Krista</cp:lastModifiedBy>
  <cp:revision>960</cp:revision>
  <dcterms:created xsi:type="dcterms:W3CDTF">2010-02-04T19:54:00Z</dcterms:created>
  <dcterms:modified xsi:type="dcterms:W3CDTF">2016-10-21T19:34:09Z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461da586-b2e3-4d80-8115-2e2377e67ce4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