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"/>
  </p:notesMasterIdLst>
  <p:handoutMasterIdLst>
    <p:handoutMasterId r:id="rId8"/>
  </p:handoutMasterIdLst>
  <p:sldIdLst>
    <p:sldId id="437" r:id="rId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A34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7253" autoAdjust="0"/>
  </p:normalViewPr>
  <p:slideViewPr>
    <p:cSldViewPr snapToGrid="0">
      <p:cViewPr varScale="1">
        <p:scale>
          <a:sx n="116" d="100"/>
          <a:sy n="116" d="100"/>
        </p:scale>
        <p:origin x="2080" y="192"/>
      </p:cViewPr>
      <p:guideLst>
        <p:guide orient="horz" pos="2160"/>
        <p:guide pos="4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11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933470-C82D-4D91-BC44-EDDF0F3DAA3C}" type="datetimeFigureOut">
              <a:rPr lang="en-US"/>
              <a:pPr>
                <a:defRPr/>
              </a:pPr>
              <a:t>11/20/18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C09BA1-F2D0-444F-980D-8F03A3EE7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69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BB9D18-7567-4D19-8665-5AE6C32131D1}" type="datetimeFigureOut">
              <a:rPr lang="en-US"/>
              <a:pPr>
                <a:defRPr/>
              </a:pPr>
              <a:t>11/20/18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June 13-15,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49337F-5096-4607-B08E-5CD7BA64E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9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3CBC3-7A8E-4EEE-BFC3-2F119B62009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700" b="1" dirty="0"/>
              <a:t>Notes:</a:t>
            </a:r>
          </a:p>
          <a:p>
            <a:pPr eaLnBrk="1" hangingPunct="1">
              <a:lnSpc>
                <a:spcPct val="80000"/>
              </a:lnSpc>
            </a:pPr>
            <a:r>
              <a:rPr lang="en-US" sz="700" b="0" dirty="0"/>
              <a:t>text</a:t>
            </a:r>
          </a:p>
          <a:p>
            <a:pPr eaLnBrk="1" hangingPunct="1">
              <a:lnSpc>
                <a:spcPct val="80000"/>
              </a:lnSpc>
            </a:pPr>
            <a:endParaRPr lang="en-US" sz="700" b="1" dirty="0"/>
          </a:p>
          <a:p>
            <a:pPr eaLnBrk="1" hangingPunct="1">
              <a:lnSpc>
                <a:spcPct val="80000"/>
              </a:lnSpc>
            </a:pPr>
            <a:r>
              <a:rPr lang="en-US" sz="700" b="1" dirty="0"/>
              <a:t>Title again</a:t>
            </a:r>
            <a:r>
              <a:rPr lang="en-US" sz="700" b="1" baseline="0" dirty="0"/>
              <a:t>:</a:t>
            </a:r>
            <a:endParaRPr lang="en-US" sz="700" b="1" dirty="0"/>
          </a:p>
          <a:p>
            <a:pPr eaLnBrk="1" hangingPunct="1">
              <a:lnSpc>
                <a:spcPct val="80000"/>
              </a:lnSpc>
            </a:pPr>
            <a:r>
              <a:rPr lang="en-US" sz="700" dirty="0"/>
              <a:t>Text 1-2 sentence summary?</a:t>
            </a:r>
          </a:p>
        </p:txBody>
      </p:sp>
    </p:spTree>
    <p:extLst>
      <p:ext uri="{BB962C8B-B14F-4D97-AF65-F5344CB8AC3E}">
        <p14:creationId xmlns:p14="http://schemas.microsoft.com/office/powerpoint/2010/main" val="34064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0" y="6634163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7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2398713" y="6646863"/>
            <a:ext cx="65881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 bwMode="auto">
          <a:xfrm>
            <a:off x="0" y="6634163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2398713" y="6646863"/>
            <a:ext cx="65881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A98C-247A-46F9-A17E-E1108870C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8"/>
          <p:cNvSpPr/>
          <p:nvPr userDrawn="1"/>
        </p:nvSpPr>
        <p:spPr bwMode="auto">
          <a:xfrm>
            <a:off x="0" y="6629400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235"/>
          <p:cNvSpPr>
            <a:spLocks noChangeArrowheads="1"/>
          </p:cNvSpPr>
          <p:nvPr/>
        </p:nvSpPr>
        <p:spPr bwMode="auto">
          <a:xfrm>
            <a:off x="2386013" y="6635750"/>
            <a:ext cx="6600825" cy="211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D4BD2A-A61B-43C4-A97F-6D4748350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92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365125" y="874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 dirty="0"/>
          </a:p>
        </p:txBody>
      </p:sp>
      <p:sp>
        <p:nvSpPr>
          <p:cNvPr id="12299" name="Text Box 50"/>
          <p:cNvSpPr txBox="1">
            <a:spLocks noChangeArrowheads="1"/>
          </p:cNvSpPr>
          <p:nvPr/>
        </p:nvSpPr>
        <p:spPr bwMode="auto">
          <a:xfrm>
            <a:off x="365125" y="874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079705" y="184666"/>
            <a:ext cx="5903428" cy="83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Microbial community members play distinct roles in biosynthesis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4694" y="6308309"/>
            <a:ext cx="5562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Scarborough, M. J. </a:t>
            </a:r>
            <a:r>
              <a:rPr lang="en-US" sz="800" i="1" dirty="0">
                <a:latin typeface="Arial"/>
                <a:cs typeface="Arial"/>
              </a:rPr>
              <a:t>et al.</a:t>
            </a:r>
            <a:r>
              <a:rPr lang="en-US" sz="800" dirty="0">
                <a:latin typeface="Arial"/>
                <a:cs typeface="Arial"/>
              </a:rPr>
              <a:t> “</a:t>
            </a:r>
            <a:r>
              <a:rPr lang="en-US" sz="800" dirty="0" err="1">
                <a:latin typeface="Arial"/>
                <a:cs typeface="Arial"/>
              </a:rPr>
              <a:t>Metatranscriptomic</a:t>
            </a:r>
            <a:r>
              <a:rPr lang="en-US" sz="800" dirty="0">
                <a:latin typeface="Arial"/>
                <a:cs typeface="Arial"/>
              </a:rPr>
              <a:t> and thermodynamic insights into medium-chain fatty acid production using an anaerobic microbiome.” </a:t>
            </a:r>
            <a:r>
              <a:rPr lang="en-US" sz="800" i="1" dirty="0" err="1">
                <a:latin typeface="Arial"/>
                <a:cs typeface="Arial"/>
              </a:rPr>
              <a:t>mSystems</a:t>
            </a:r>
            <a:r>
              <a:rPr lang="en-US" sz="800" i="1" dirty="0">
                <a:latin typeface="Arial"/>
                <a:cs typeface="Arial"/>
              </a:rPr>
              <a:t> 3</a:t>
            </a:r>
            <a:r>
              <a:rPr lang="en-US" sz="800" dirty="0">
                <a:latin typeface="Arial"/>
                <a:cs typeface="Arial"/>
              </a:rPr>
              <a:t>, e00221-18 (2018) [DOI: </a:t>
            </a:r>
            <a:r>
              <a:rPr lang="en-US" sz="800" dirty="0"/>
              <a:t>10.1128/mSystems.00221-18].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72549"/>
            <a:ext cx="898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Objective</a:t>
            </a:r>
            <a:r>
              <a:rPr lang="en-US" dirty="0">
                <a:latin typeface="+mn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Tap combined activity of organisms within microbiomes to utilize a wider range of substrates over the use of pure cultures for biomanufacturing.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675582"/>
            <a:ext cx="228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Approach</a:t>
            </a:r>
            <a:endParaRPr lang="en-US" dirty="0">
              <a:latin typeface="+mn-lt"/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  <a:latin typeface="+mn-lt"/>
              </a:rPr>
              <a:t>Predict metabolic functions of bacteria in a microbiome that produces medium-chain fatty acids (MCFAs) from lignocellulosic conversion residue.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261321"/>
            <a:ext cx="2286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Results/Impacts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Our findings lay the foundation to begin addressing how to engineer and control microbiomes for improved biomanufacturing; to build synthetic mixtures of microbes that produce valuable chemicals from renewable sources (</a:t>
            </a:r>
            <a:r>
              <a:rPr lang="en-US" sz="1400" i="1" dirty="0">
                <a:solidFill>
                  <a:srgbClr val="000000"/>
                </a:solidFill>
                <a:latin typeface="+mn-lt"/>
              </a:rPr>
              <a:t>e.g.,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conversion residue); and to better understand microbial communities that contribute to health, agriculture, and the environment.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BRC Science Highlight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5498"/>
            <a:ext cx="1728787" cy="76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35"/>
          <p:cNvSpPr>
            <a:spLocks noChangeArrowheads="1"/>
          </p:cNvSpPr>
          <p:nvPr/>
        </p:nvSpPr>
        <p:spPr bwMode="auto">
          <a:xfrm>
            <a:off x="-34925" y="6646863"/>
            <a:ext cx="23209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	GLBRC November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7F00B-FDD5-FF48-A4E6-43A065E24FCF}"/>
              </a:ext>
            </a:extLst>
          </p:cNvPr>
          <p:cNvSpPr txBox="1"/>
          <p:nvPr/>
        </p:nvSpPr>
        <p:spPr>
          <a:xfrm>
            <a:off x="2612571" y="2055160"/>
            <a:ext cx="6531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Relative expression of genes involved in the conversion of xylose and lactate to medium-chain fatty acids (MCFAs). </a:t>
            </a: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4F64-F209-CC42-BF51-7C4DA0D5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1844" r="1155" b="16686"/>
          <a:stretch/>
        </p:blipFill>
        <p:spPr>
          <a:xfrm>
            <a:off x="2542476" y="2342825"/>
            <a:ext cx="6531429" cy="360861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064B81CB5A84D8992C1DDBD34D590" ma:contentTypeVersion="0" ma:contentTypeDescription="Create a new document." ma:contentTypeScope="" ma:versionID="6738319440a0d4a8b574b44f29c8374c">
  <xsd:schema xmlns:xsd="http://www.w3.org/2001/XMLSchema" xmlns:xs="http://www.w3.org/2001/XMLSchema" xmlns:p="http://schemas.microsoft.com/office/2006/metadata/properties" xmlns:ns1="http://schemas.microsoft.com/sharepoint/v3" xmlns:ns2="f66da2ca-f37c-4205-929f-e8e9af1907d3" xmlns:ns3="598d3dbc-fa83-42fa-b207-889270677883" targetNamespace="http://schemas.microsoft.com/office/2006/metadata/properties" ma:root="true" ma:fieldsID="6ee46b2ab99f8bb7e069b4b66d7ecdec" ns1:_="" ns2:_="" ns3:_="">
    <xsd:import namespace="http://schemas.microsoft.com/sharepoint/v3"/>
    <xsd:import namespace="f66da2ca-f37c-4205-929f-e8e9af1907d3"/>
    <xsd:import namespace="598d3dbc-fa83-42fa-b207-88927067788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Comments_x002c__x0020_Notes_x002c__x0020_et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da2ca-f37c-4205-929f-e8e9af1907d3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8627bd82-0569-4858-99f3-d7174152a40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52eabb01-f6f8-4398-a964-66c8658a72c0}" ma:internalName="TaxCatchAll" ma:showField="CatchAllData" ma:web="f66da2ca-f37c-4205-929f-e8e9af1907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d3dbc-fa83-42fa-b207-889270677883" elementFormDefault="qualified">
    <xsd:import namespace="http://schemas.microsoft.com/office/2006/documentManagement/types"/>
    <xsd:import namespace="http://schemas.microsoft.com/office/infopath/2007/PartnerControls"/>
    <xsd:element name="Comments_x002c__x0020_Notes_x002c__x0020_etc" ma:index="16" nillable="true" ma:displayName="Comments, Notes, etc" ma:internalName="Comments_x002c__x0020_Notes_x002c__x0020_etc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66da2ca-f37c-4205-929f-e8e9af1907d3">
      <Terms xmlns="http://schemas.microsoft.com/office/infopath/2007/PartnerControls"/>
    </TaxKeywordTaxHTField>
    <TaxCatchAll xmlns="f66da2ca-f37c-4205-929f-e8e9af1907d3"/>
    <Comments_x002c__x0020_Notes_x002c__x0020_etc xmlns="598d3dbc-fa83-42fa-b207-889270677883">Ready for Comms</Comments_x002c__x0020_Notes_x002c__x0020_etc>
    <PublishingExpirationDate xmlns="http://schemas.microsoft.com/sharepoint/v3" xsi:nil="true"/>
    <PublishingStartDate xmlns="http://schemas.microsoft.com/sharepoint/v3" xsi:nil="true"/>
    <_dlc_DocId xmlns="f66da2ca-f37c-4205-929f-e8e9af1907d3">HUBDOC-169-650</_dlc_DocId>
    <_dlc_DocIdUrl xmlns="f66da2ca-f37c-4205-929f-e8e9af1907d3">
      <Url>https://intranet.wei.wisc.edu/glbrc/doe/_layouts/15/DocIdRedir.aspx?ID=HUBDOC-169-650</Url>
      <Description>HUBDOC-169-650</Description>
    </_dlc_DocIdUrl>
    <_dlc_DocIdPersistId xmlns="f66da2ca-f37c-4205-929f-e8e9af1907d3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ED528-518D-4C69-AD84-97438F549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6da2ca-f37c-4205-929f-e8e9af1907d3"/>
    <ds:schemaRef ds:uri="598d3dbc-fa83-42fa-b207-8892706778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E273A0-DD58-4D63-AD59-E4FD25EB50A2}">
  <ds:schemaRefs>
    <ds:schemaRef ds:uri="http://schemas.microsoft.com/office/2006/metadata/properties"/>
    <ds:schemaRef ds:uri="http://schemas.microsoft.com/office/infopath/2007/PartnerControls"/>
    <ds:schemaRef ds:uri="f66da2ca-f37c-4205-929f-e8e9af1907d3"/>
    <ds:schemaRef ds:uri="598d3dbc-fa83-42fa-b207-889270677883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73A89BB-3228-4566-B5DE-ED801792271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CE68956-2A2F-4AF9-A683-C63B389D6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12172</TotalTime>
  <Words>187</Words>
  <Application>Microsoft Macintosh PowerPoint</Application>
  <PresentationFormat>On-screen Show (4:3)</PresentationFormat>
  <Paragraphs>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Rod</vt:lpstr>
      <vt:lpstr>Times New Roman</vt:lpstr>
      <vt:lpstr>Office Theme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palmian</dc:creator>
  <cp:keywords/>
  <cp:lastModifiedBy>JILL AKIKO SAKAI</cp:lastModifiedBy>
  <cp:revision>1056</cp:revision>
  <dcterms:created xsi:type="dcterms:W3CDTF">2010-02-04T19:54:00Z</dcterms:created>
  <dcterms:modified xsi:type="dcterms:W3CDTF">2018-11-20T15:49:52Z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0x010100247064B81CB5A84D8992C1DDBD34D590</vt:lpwstr>
  </property>
  <property fmtid="{D5CDD505-2E9C-101B-9397-08002B2CF9AE}" pid="3" name="_dlc_DocIdItemGuid">
    <vt:lpwstr>bcfc6e68-c4ce-4714-b5fe-de9ee41d1d7a</vt:lpwstr>
  </property>
  <property fmtid="{D5CDD505-2E9C-101B-9397-08002B2CF9AE}" pid="4" name="TaxKeyword">
    <vt:lpwstr/>
  </property>
  <property fmtid="{D5CDD505-2E9C-101B-9397-08002B2CF9AE}" pid="5" name="xd_Signature">
    <vt:bool>true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</Properties>
</file>