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438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7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28A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07" autoAdjust="0"/>
    <p:restoredTop sz="96138" autoAdjust="0"/>
  </p:normalViewPr>
  <p:slideViewPr>
    <p:cSldViewPr snapToGrid="0">
      <p:cViewPr varScale="1">
        <p:scale>
          <a:sx n="163" d="100"/>
          <a:sy n="163" d="100"/>
        </p:scale>
        <p:origin x="464" y="176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2/3/21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2/3/21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700" b="1" dirty="0"/>
              <a:t>Notes:</a:t>
            </a:r>
          </a:p>
          <a:p>
            <a:pPr eaLnBrk="1" hangingPunct="1">
              <a:lnSpc>
                <a:spcPct val="80000"/>
              </a:lnSpc>
            </a:pPr>
            <a:r>
              <a:rPr lang="en-US" sz="700" b="0" dirty="0"/>
              <a:t>text</a:t>
            </a:r>
          </a:p>
          <a:p>
            <a:pPr eaLnBrk="1" hangingPunct="1">
              <a:lnSpc>
                <a:spcPct val="80000"/>
              </a:lnSpc>
            </a:pPr>
            <a:endParaRPr lang="en-US" sz="700" b="1" dirty="0"/>
          </a:p>
          <a:p>
            <a:pPr eaLnBrk="1" hangingPunct="1">
              <a:lnSpc>
                <a:spcPct val="80000"/>
              </a:lnSpc>
            </a:pPr>
            <a:r>
              <a:rPr lang="en-US" sz="700" b="1" dirty="0"/>
              <a:t>Title again</a:t>
            </a:r>
            <a:r>
              <a:rPr lang="en-US" sz="700" b="1" baseline="0" dirty="0"/>
              <a:t>:</a:t>
            </a:r>
            <a:endParaRPr lang="en-US" sz="700" b="1" dirty="0"/>
          </a:p>
          <a:p>
            <a:pPr eaLnBrk="1" hangingPunct="1">
              <a:lnSpc>
                <a:spcPct val="80000"/>
              </a:lnSpc>
            </a:pPr>
            <a:r>
              <a:rPr lang="en-US" sz="700" dirty="0"/>
              <a:t>Text 1-2 sentence summary?</a:t>
            </a:r>
          </a:p>
        </p:txBody>
      </p:sp>
    </p:spTree>
    <p:extLst>
      <p:ext uri="{BB962C8B-B14F-4D97-AF65-F5344CB8AC3E}">
        <p14:creationId xmlns:p14="http://schemas.microsoft.com/office/powerpoint/2010/main" val="3217863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doi.org/10.1088/1748-9326/abd2f3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9176" y="1703048"/>
            <a:ext cx="4286867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  </a:t>
            </a:r>
            <a:endParaRPr lang="en-US" sz="1600" dirty="0">
              <a:latin typeface="+mn-lt"/>
            </a:endParaRPr>
          </a:p>
          <a:p>
            <a:pPr marL="283464" indent="-283464">
              <a:buFont typeface="Wingdings" pitchFamily="2" charset="2"/>
              <a:buChar char="Ø"/>
            </a:pPr>
            <a:r>
              <a:rPr lang="en-US" sz="1600" dirty="0">
                <a:latin typeface="+mn-lt"/>
              </a:rPr>
              <a:t>Train the model to estimate N</a:t>
            </a:r>
            <a:r>
              <a:rPr lang="en-US" sz="1600" baseline="-25000" dirty="0">
                <a:latin typeface="+mn-lt"/>
              </a:rPr>
              <a:t>2</a:t>
            </a:r>
            <a:r>
              <a:rPr lang="en-US" sz="1600" dirty="0">
                <a:latin typeface="+mn-lt"/>
              </a:rPr>
              <a:t>O emissions using six years of measurements from corn plots in the Upper Midwest.</a:t>
            </a:r>
          </a:p>
          <a:p>
            <a:pPr marL="283464" indent="-283464">
              <a:buFont typeface="Wingdings" pitchFamily="2" charset="2"/>
              <a:buChar char="Ø"/>
            </a:pPr>
            <a:r>
              <a:rPr lang="en-US" sz="1600" dirty="0">
                <a:latin typeface="+mn-lt"/>
              </a:rPr>
              <a:t>Calibrate using inputs related to various soil, climate, and management scenarios.</a:t>
            </a:r>
          </a:p>
          <a:p>
            <a:pPr marL="283464" indent="-283464">
              <a:buFont typeface="Wingdings" pitchFamily="2" charset="2"/>
              <a:buChar char="Ø"/>
            </a:pPr>
            <a:r>
              <a:rPr lang="en-US" sz="1600" dirty="0">
                <a:latin typeface="+mn-lt"/>
              </a:rPr>
              <a:t>Measure the model’s predictions of N</a:t>
            </a:r>
            <a:r>
              <a:rPr lang="en-US" sz="1600" baseline="-25000" dirty="0">
                <a:latin typeface="+mn-lt"/>
              </a:rPr>
              <a:t>2</a:t>
            </a:r>
            <a:r>
              <a:rPr lang="en-US" sz="1600" dirty="0">
                <a:latin typeface="+mn-lt"/>
              </a:rPr>
              <a:t>O emissions alone, then coupled a separate model of nitrogen availability in the soil.</a:t>
            </a:r>
          </a:p>
        </p:txBody>
      </p:sp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416046" y="382059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Machine learning improves predictions of agricultural nitrous oxide emissions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15498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0" y="6619705"/>
            <a:ext cx="2327563" cy="2382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GLBRC February 2021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C95015B-341B-DE4E-B309-42A402F96363}"/>
              </a:ext>
            </a:extLst>
          </p:cNvPr>
          <p:cNvSpPr txBox="1"/>
          <p:nvPr/>
        </p:nvSpPr>
        <p:spPr>
          <a:xfrm>
            <a:off x="4357657" y="4828517"/>
            <a:ext cx="4673600" cy="50783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900" i="1" dirty="0"/>
              <a:t>A machine learning system that is trained on thousands of actual measurements of agricultural nitrogen flux is paired with a model of soil nitrogen availability to better predict nitrous oxide emissions.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2567" y="1108439"/>
            <a:ext cx="9031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>
                <a:latin typeface="+mn-lt"/>
              </a:rPr>
              <a:t> </a:t>
            </a:r>
            <a:br>
              <a:rPr lang="en-US" dirty="0">
                <a:latin typeface="+mn-lt"/>
              </a:rPr>
            </a:br>
            <a:r>
              <a:rPr lang="en-US" sz="1600" dirty="0">
                <a:latin typeface="+mn-lt"/>
              </a:rPr>
              <a:t>Establish a machine learning model to better predict nitrous oxide emissions from agricultural soils.</a:t>
            </a:r>
            <a:endParaRPr lang="en-US" dirty="0">
              <a:latin typeface="+mn-lt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03A598C-A47C-374A-B509-F9E5D7F10B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043" y="1859341"/>
            <a:ext cx="4635213" cy="2902981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F9B33D4B-FA5C-0940-A836-1B1B0893D804}"/>
              </a:ext>
            </a:extLst>
          </p:cNvPr>
          <p:cNvSpPr txBox="1"/>
          <p:nvPr/>
        </p:nvSpPr>
        <p:spPr>
          <a:xfrm>
            <a:off x="0" y="5498351"/>
            <a:ext cx="9122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The approach can also aid scientists developing strategies – including the use of bioenergy crops and other practices – to mitigate these emissions.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382EFD7-FD4C-B444-A35A-2AAA3BDA487A}"/>
              </a:ext>
            </a:extLst>
          </p:cNvPr>
          <p:cNvSpPr txBox="1"/>
          <p:nvPr/>
        </p:nvSpPr>
        <p:spPr>
          <a:xfrm>
            <a:off x="19986" y="3978479"/>
            <a:ext cx="437605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latin typeface="+mn-lt"/>
              </a:rPr>
              <a:t>With relatively few input needs, the tool explained 38% of biweekly flux variance 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on test sites, improving to 51% when combined with a separate geospatial model used to determine nitrogen availability in the soil.</a:t>
            </a:r>
            <a:endParaRPr lang="en-US" sz="1600" dirty="0">
              <a:latin typeface="+mn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8F5CD92-0DD4-4A49-A238-509D2FBBE4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34" y="6168826"/>
            <a:ext cx="903143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Saha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D., Basso, B, and Robertson, G.P.,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Machine learning improves predictions of agricultural nitrous oxide (N</a:t>
            </a:r>
            <a:r>
              <a:rPr kumimoji="0" lang="en-US" altLang="en-US" sz="1000" b="0" i="0" u="none" strike="noStrike" cap="none" normalizeH="0" baseline="-30000" dirty="0">
                <a:ln>
                  <a:noFill/>
                </a:ln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O) emissions from intensively managed cropping systems,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1000" b="0" i="1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Environmental Research Letters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16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2 (2021). [DOI: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5"/>
              </a:rPr>
              <a:t>10.1088/1748-9326/abd2f3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36363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]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40289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BB5441F300C5429FF9C6182EFE4152" ma:contentTypeVersion="13" ma:contentTypeDescription="Create a new document." ma:contentTypeScope="" ma:versionID="0a0b9867b7c95b2578c2cfb5bdad8c2f">
  <xsd:schema xmlns:xsd="http://www.w3.org/2001/XMLSchema" xmlns:xs="http://www.w3.org/2001/XMLSchema" xmlns:p="http://schemas.microsoft.com/office/2006/metadata/properties" xmlns:ns3="df18906b-e4f5-4cff-88c2-67f305a83a2c" xmlns:ns4="b11f0445-4b97-44bf-9ae2-5b2f73be5dbf" targetNamespace="http://schemas.microsoft.com/office/2006/metadata/properties" ma:root="true" ma:fieldsID="69afee59d4143b52ae5fd3a84efed10a" ns3:_="" ns4:_="">
    <xsd:import namespace="df18906b-e4f5-4cff-88c2-67f305a83a2c"/>
    <xsd:import namespace="b11f0445-4b97-44bf-9ae2-5b2f73be5db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18906b-e4f5-4cff-88c2-67f305a83a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1f0445-4b97-44bf-9ae2-5b2f73be5dbf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A7EE322-C94F-45A2-86BB-7AC4BF6678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18906b-e4f5-4cff-88c2-67f305a83a2c"/>
    <ds:schemaRef ds:uri="b11f0445-4b97-44bf-9ae2-5b2f73be5d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5E273A0-DD58-4D63-AD59-E4FD25EB50A2}">
  <ds:schemaRefs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b11f0445-4b97-44bf-9ae2-5b2f73be5dbf"/>
    <ds:schemaRef ds:uri="http://purl.org/dc/terms/"/>
    <ds:schemaRef ds:uri="http://schemas.microsoft.com/office/2006/documentManagement/types"/>
    <ds:schemaRef ds:uri="df18906b-e4f5-4cff-88c2-67f305a83a2c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25966</TotalTime>
  <Words>248</Words>
  <Application>Microsoft Macintosh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BER</dc:title>
  <dc:creator>palmian</dc:creator>
  <cp:lastModifiedBy>Matthew Wisniewski</cp:lastModifiedBy>
  <cp:revision>884</cp:revision>
  <cp:lastPrinted>2020-12-16T20:01:27Z</cp:lastPrinted>
  <dcterms:created xsi:type="dcterms:W3CDTF">2010-02-04T19:54:00Z</dcterms:created>
  <dcterms:modified xsi:type="dcterms:W3CDTF">2021-02-03T15:43:51Z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0x01010042BB5441F300C5429FF9C6182EFE4152</vt:lpwstr>
  </property>
  <property fmtid="{D5CDD505-2E9C-101B-9397-08002B2CF9AE}" pid="3" name="_dlc_DocIdItemGuid">
    <vt:lpwstr>9fc0a092-28a3-43ab-8106-5525cad596e8</vt:lpwstr>
  </property>
  <property fmtid="{D5CDD505-2E9C-101B-9397-08002B2CF9AE}" pid="4" name="TaxKeyword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TemplateUrl">
    <vt:lpwstr/>
  </property>
</Properties>
</file>