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7"/>
  </p:notesMasterIdLst>
  <p:handoutMasterIdLst>
    <p:handoutMasterId r:id="rId8"/>
  </p:handoutMasterIdLst>
  <p:sldIdLst>
    <p:sldId id="437" r:id="rId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7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28AA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2" autoAdjust="0"/>
    <p:restoredTop sz="94966" autoAdjust="0"/>
  </p:normalViewPr>
  <p:slideViewPr>
    <p:cSldViewPr>
      <p:cViewPr varScale="1">
        <p:scale>
          <a:sx n="121" d="100"/>
          <a:sy n="121" d="100"/>
        </p:scale>
        <p:origin x="1944" y="184"/>
      </p:cViewPr>
      <p:guideLst>
        <p:guide orient="horz" pos="2160"/>
        <p:guide pos="47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11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933470-C82D-4D91-BC44-EDDF0F3DAA3C}" type="datetimeFigureOut">
              <a:rPr lang="en-US"/>
              <a:pPr>
                <a:defRPr/>
              </a:pPr>
              <a:t>3/22/19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DC09BA1-F2D0-444F-980D-8F03A3EE7A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369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1BB9D18-7567-4D19-8665-5AE6C32131D1}" type="datetimeFigureOut">
              <a:rPr lang="en-US"/>
              <a:pPr>
                <a:defRPr/>
              </a:pPr>
              <a:t>3/22/19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June 13-15, 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349337F-5096-4607-B08E-5CD7BA64E5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994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A3CBC3-7A8E-4EEE-BFC3-2F119B62009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700" b="1" dirty="0"/>
              <a:t>Notes:</a:t>
            </a:r>
          </a:p>
          <a:p>
            <a:pPr eaLnBrk="1" hangingPunct="1">
              <a:lnSpc>
                <a:spcPct val="80000"/>
              </a:lnSpc>
            </a:pPr>
            <a:r>
              <a:rPr lang="en-US" sz="700" b="0" dirty="0"/>
              <a:t>text</a:t>
            </a:r>
          </a:p>
          <a:p>
            <a:pPr eaLnBrk="1" hangingPunct="1">
              <a:lnSpc>
                <a:spcPct val="80000"/>
              </a:lnSpc>
            </a:pPr>
            <a:endParaRPr lang="en-US" sz="700" b="1" dirty="0"/>
          </a:p>
          <a:p>
            <a:pPr eaLnBrk="1" hangingPunct="1">
              <a:lnSpc>
                <a:spcPct val="80000"/>
              </a:lnSpc>
            </a:pPr>
            <a:r>
              <a:rPr lang="en-US" sz="700" b="1" dirty="0"/>
              <a:t>Title again</a:t>
            </a:r>
            <a:r>
              <a:rPr lang="en-US" sz="700" b="1" baseline="0" dirty="0"/>
              <a:t>:</a:t>
            </a:r>
            <a:endParaRPr lang="en-US" sz="700" b="1" dirty="0"/>
          </a:p>
          <a:p>
            <a:pPr eaLnBrk="1" hangingPunct="1">
              <a:lnSpc>
                <a:spcPct val="80000"/>
              </a:lnSpc>
            </a:pPr>
            <a:r>
              <a:rPr lang="en-US" sz="700" dirty="0"/>
              <a:t>Text 1-2 </a:t>
            </a:r>
            <a:r>
              <a:rPr lang="en-US" sz="700"/>
              <a:t>sentence summary?</a:t>
            </a:r>
            <a:endParaRPr lang="en-US" sz="7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7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235"/>
          <p:cNvSpPr>
            <a:spLocks noChangeArrowheads="1"/>
          </p:cNvSpPr>
          <p:nvPr userDrawn="1"/>
        </p:nvSpPr>
        <p:spPr bwMode="auto">
          <a:xfrm>
            <a:off x="2398713" y="6646863"/>
            <a:ext cx="6588125" cy="21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235"/>
          <p:cNvSpPr>
            <a:spLocks noChangeArrowheads="1"/>
          </p:cNvSpPr>
          <p:nvPr userDrawn="1"/>
        </p:nvSpPr>
        <p:spPr bwMode="auto">
          <a:xfrm>
            <a:off x="2398713" y="6646863"/>
            <a:ext cx="6588125" cy="21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FA98C-247A-46F9-A17E-E1108870C4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8"/>
          <p:cNvSpPr/>
          <p:nvPr userDrawn="1"/>
        </p:nvSpPr>
        <p:spPr bwMode="auto">
          <a:xfrm>
            <a:off x="0" y="6629400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235"/>
          <p:cNvSpPr>
            <a:spLocks noChangeArrowheads="1"/>
          </p:cNvSpPr>
          <p:nvPr/>
        </p:nvSpPr>
        <p:spPr bwMode="auto">
          <a:xfrm>
            <a:off x="2386013" y="6635750"/>
            <a:ext cx="6600825" cy="211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D4BD2A-A61B-43C4-A97F-6D47483509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92" r:id="rId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365125" y="87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0" dirty="0"/>
          </a:p>
        </p:txBody>
      </p:sp>
      <p:sp>
        <p:nvSpPr>
          <p:cNvPr id="12299" name="Text Box 50"/>
          <p:cNvSpPr txBox="1">
            <a:spLocks noChangeArrowheads="1"/>
          </p:cNvSpPr>
          <p:nvPr/>
        </p:nvSpPr>
        <p:spPr bwMode="auto">
          <a:xfrm>
            <a:off x="365125" y="87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0" dirty="0"/>
          </a:p>
        </p:txBody>
      </p:sp>
      <p:sp>
        <p:nvSpPr>
          <p:cNvPr id="5" name="TextBox 4"/>
          <p:cNvSpPr txBox="1"/>
          <p:nvPr/>
        </p:nvSpPr>
        <p:spPr>
          <a:xfrm>
            <a:off x="2530459" y="-901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n-lt"/>
              </a:rPr>
              <a:t>Lipid droplets engineered for the production of terpenoids in plant leaves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399" y="6248400"/>
            <a:ext cx="90074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>
                <a:latin typeface="+mn-lt"/>
              </a:rPr>
              <a:t>Sadre</a:t>
            </a:r>
            <a:r>
              <a:rPr lang="en-US" sz="1050" dirty="0">
                <a:latin typeface="+mn-lt"/>
              </a:rPr>
              <a:t>, R. et al. 2019. </a:t>
            </a:r>
            <a:r>
              <a:rPr lang="en-US" sz="1050" i="1" dirty="0">
                <a:latin typeface="+mn-lt"/>
              </a:rPr>
              <a:t>Cytosolic lipid droplets as engineered organelles for production and accumulation of terpenoid biomaterials in leaves</a:t>
            </a:r>
            <a:r>
              <a:rPr lang="en-US" sz="1050" dirty="0">
                <a:latin typeface="+mn-lt"/>
              </a:rPr>
              <a:t>. </a:t>
            </a:r>
            <a:r>
              <a:rPr lang="en-US" sz="1050" b="1" dirty="0">
                <a:latin typeface="+mn-lt"/>
              </a:rPr>
              <a:t>Nat. Comm.</a:t>
            </a:r>
            <a:r>
              <a:rPr lang="en-US" sz="1050" dirty="0">
                <a:latin typeface="+mn-lt"/>
              </a:rPr>
              <a:t>, DOI:10.1038/s41467-019-08515-4.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" y="990600"/>
            <a:ext cx="44577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Objective</a:t>
            </a:r>
            <a:r>
              <a:rPr lang="en-US" dirty="0">
                <a:latin typeface="+mn-lt"/>
              </a:rPr>
              <a:t> </a:t>
            </a:r>
            <a:r>
              <a:rPr lang="en-US" sz="1600" dirty="0">
                <a:latin typeface="+mn-lt"/>
              </a:rPr>
              <a:t>Increase production of terpenoid bioproducts in plant leaf tissue through enhanced production and engineering of lipid droplets (LDs).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097" y="1917418"/>
            <a:ext cx="462330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Approach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+mj-lt"/>
              </a:rPr>
              <a:t>Expressed a variety of terpenoid biosynthetic enzymes in combination with enhanced LD production in the transient </a:t>
            </a:r>
            <a:r>
              <a:rPr lang="en-US" sz="1600" i="1" dirty="0">
                <a:latin typeface="+mj-lt"/>
              </a:rPr>
              <a:t>Nicotiana </a:t>
            </a:r>
            <a:r>
              <a:rPr lang="en-US" sz="1600" i="1" dirty="0" err="1">
                <a:latin typeface="+mj-lt"/>
              </a:rPr>
              <a:t>benthamiana</a:t>
            </a:r>
            <a:r>
              <a:rPr lang="en-US" sz="1600" i="1" dirty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system in order to boost production of target terpenoids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+mj-lt"/>
              </a:rPr>
              <a:t>Monitored LD formation and terpenoid content.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+mj-lt"/>
              </a:rPr>
              <a:t>Targeted specific enzymes for production of terpenoid scaffolds and functionalized terpenoids to LDs via fusion with LD surface protein.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197" y="4465522"/>
            <a:ext cx="896670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Result/Impacts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+mj-lt"/>
              </a:rPr>
              <a:t>Increased terpenoid content in plant leaves; terpenoids accumulated anchored to LDs, potentially enhancing their recovery along with the oils.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+mj-lt"/>
              </a:rPr>
              <a:t>Synthetic biology approach enabled enzyme spatial arrangement and compartmentalization within LDs.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+mn-lt"/>
              </a:rPr>
              <a:t>Implementation within bioenergy crops could enable industrial-scale production of terpenoid biofuels and bioproducts.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BRC Science Highlight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1728787" cy="76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35"/>
          <p:cNvSpPr>
            <a:spLocks noChangeArrowheads="1"/>
          </p:cNvSpPr>
          <p:nvPr/>
        </p:nvSpPr>
        <p:spPr bwMode="auto">
          <a:xfrm>
            <a:off x="-34925" y="6646863"/>
            <a:ext cx="232092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	GLBRC March</a:t>
            </a:r>
            <a:r>
              <a:rPr lang="en-US" sz="1200" b="1" baseline="0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 2019</a:t>
            </a:r>
            <a:endParaRPr lang="en-US" sz="1200" b="1" dirty="0">
              <a:solidFill>
                <a:schemeClr val="bg1"/>
              </a:solidFill>
              <a:latin typeface="+mn-lt"/>
              <a:ea typeface="Rod"/>
              <a:cs typeface="Ro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5D1860-F06E-7043-9FD8-A70160F13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5226" y="1058069"/>
            <a:ext cx="3980313" cy="290914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2C3E5A8-7164-D442-91E1-CF4276A56A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5414" y="4034728"/>
            <a:ext cx="3479936" cy="498791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f66da2ca-f37c-4205-929f-e8e9af1907d3">
      <Terms xmlns="http://schemas.microsoft.com/office/infopath/2007/PartnerControls"/>
    </TaxKeywordTaxHTField>
    <TaxCatchAll xmlns="f66da2ca-f37c-4205-929f-e8e9af1907d3"/>
    <Comments_x002c__x0020_Notes_x002c__x0020_etc xmlns="598d3dbc-fa83-42fa-b207-889270677883">Ready for Comms</Comments_x002c__x0020_Notes_x002c__x0020_etc>
    <PublishingExpirationDate xmlns="http://schemas.microsoft.com/sharepoint/v3" xsi:nil="true"/>
    <PublishingStartDate xmlns="http://schemas.microsoft.com/sharepoint/v3" xsi:nil="true"/>
    <_dlc_DocId xmlns="f66da2ca-f37c-4205-929f-e8e9af1907d3">HUBDOC-169-680</_dlc_DocId>
    <_dlc_DocIdUrl xmlns="f66da2ca-f37c-4205-929f-e8e9af1907d3">
      <Url>https://intranet.wei.wisc.edu/glbrc/doe/_layouts/15/DocIdRedir.aspx?ID=HUBDOC-169-680</Url>
      <Description>HUBDOC-169-680</Description>
    </_dlc_DocIdUrl>
    <_dlc_DocIdPersistId xmlns="f66da2ca-f37c-4205-929f-e8e9af1907d3">false</_dlc_DocIdPersistId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7064B81CB5A84D8992C1DDBD34D590" ma:contentTypeVersion="0" ma:contentTypeDescription="Create a new document." ma:contentTypeScope="" ma:versionID="6738319440a0d4a8b574b44f29c8374c">
  <xsd:schema xmlns:xsd="http://www.w3.org/2001/XMLSchema" xmlns:xs="http://www.w3.org/2001/XMLSchema" xmlns:p="http://schemas.microsoft.com/office/2006/metadata/properties" xmlns:ns1="http://schemas.microsoft.com/sharepoint/v3" xmlns:ns2="f66da2ca-f37c-4205-929f-e8e9af1907d3" xmlns:ns3="598d3dbc-fa83-42fa-b207-889270677883" targetNamespace="http://schemas.microsoft.com/office/2006/metadata/properties" ma:root="true" ma:fieldsID="6ee46b2ab99f8bb7e069b4b66d7ecdec" ns1:_="" ns2:_="" ns3:_="">
    <xsd:import namespace="http://schemas.microsoft.com/sharepoint/v3"/>
    <xsd:import namespace="f66da2ca-f37c-4205-929f-e8e9af1907d3"/>
    <xsd:import namespace="598d3dbc-fa83-42fa-b207-88927067788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2:TaxKeywordTaxHTField" minOccurs="0"/>
                <xsd:element ref="ns2:TaxCatchAll" minOccurs="0"/>
                <xsd:element ref="ns3:Comments_x002c__x0020_Notes_x002c__x0020_et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da2ca-f37c-4205-929f-e8e9af1907d3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14" nillable="true" ma:taxonomy="true" ma:internalName="TaxKeywordTaxHTField" ma:taxonomyFieldName="TaxKeyword" ma:displayName="Enterprise Keywords" ma:fieldId="{23f27201-bee3-471e-b2e7-b64fd8b7ca38}" ma:taxonomyMulti="true" ma:sspId="8627bd82-0569-4858-99f3-d7174152a40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52eabb01-f6f8-4398-a964-66c8658a72c0}" ma:internalName="TaxCatchAll" ma:showField="CatchAllData" ma:web="f66da2ca-f37c-4205-929f-e8e9af1907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8d3dbc-fa83-42fa-b207-889270677883" elementFormDefault="qualified">
    <xsd:import namespace="http://schemas.microsoft.com/office/2006/documentManagement/types"/>
    <xsd:import namespace="http://schemas.microsoft.com/office/infopath/2007/PartnerControls"/>
    <xsd:element name="Comments_x002c__x0020_Notes_x002c__x0020_etc" ma:index="16" nillable="true" ma:displayName="Comments, Notes, etc" ma:internalName="Comments_x002c__x0020_Notes_x002c__x0020_etc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E68956-2A2F-4AF9-A683-C63B389D65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3A89BB-3228-4566-B5DE-ED801792271A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05E273A0-DD58-4D63-AD59-E4FD25EB50A2}">
  <ds:schemaRefs>
    <ds:schemaRef ds:uri="f66da2ca-f37c-4205-929f-e8e9af1907d3"/>
    <ds:schemaRef ds:uri="http://purl.org/dc/elements/1.1/"/>
    <ds:schemaRef ds:uri="598d3dbc-fa83-42fa-b207-889270677883"/>
    <ds:schemaRef ds:uri="http://purl.org/dc/terms/"/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sharepoint/v3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5EDED528-518D-4C69-AD84-97438F549D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6da2ca-f37c-4205-929f-e8e9af1907d3"/>
    <ds:schemaRef ds:uri="598d3dbc-fa83-42fa-b207-8892706778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8062</TotalTime>
  <Words>188</Words>
  <Application>Microsoft Macintosh PowerPoint</Application>
  <PresentationFormat>On-screen Show (4:3)</PresentationFormat>
  <Paragraphs>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Wingdings</vt:lpstr>
      <vt:lpstr>Office Theme</vt:lpstr>
      <vt:lpstr>PowerPoint Presentation</vt:lpstr>
    </vt:vector>
  </TitlesOfParts>
  <Company>US Department of Energy (SC)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BER</dc:title>
  <dc:creator>palmian</dc:creator>
  <cp:keywords/>
  <cp:lastModifiedBy>Mark Griffin</cp:lastModifiedBy>
  <cp:revision>868</cp:revision>
  <dcterms:created xsi:type="dcterms:W3CDTF">2010-02-04T19:54:00Z</dcterms:created>
  <dcterms:modified xsi:type="dcterms:W3CDTF">2019-03-22T17:37:36Z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0x010100247064B81CB5A84D8992C1DDBD34D590</vt:lpwstr>
  </property>
  <property fmtid="{D5CDD505-2E9C-101B-9397-08002B2CF9AE}" pid="3" name="_dlc_DocIdItemGuid">
    <vt:lpwstr>779e5ddf-9a53-4050-81b4-0809419ec185</vt:lpwstr>
  </property>
  <property fmtid="{D5CDD505-2E9C-101B-9397-08002B2CF9AE}" pid="4" name="TaxKeyword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TemplateUrl">
    <vt:lpwstr/>
  </property>
</Properties>
</file>