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437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47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28A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170" autoAdjust="0"/>
    <p:restoredTop sz="95192" autoAdjust="0"/>
  </p:normalViewPr>
  <p:slideViewPr>
    <p:cSldViewPr>
      <p:cViewPr>
        <p:scale>
          <a:sx n="125" d="100"/>
          <a:sy n="125" d="100"/>
        </p:scale>
        <p:origin x="-608" y="784"/>
      </p:cViewPr>
      <p:guideLst>
        <p:guide orient="horz" pos="2160"/>
        <p:guide pos="47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11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933470-C82D-4D91-BC44-EDDF0F3DAA3C}" type="datetimeFigureOut">
              <a:rPr lang="en-US"/>
              <a:pPr>
                <a:defRPr/>
              </a:pPr>
              <a:t>6/29/17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C09BA1-F2D0-444F-980D-8F03A3EE7A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6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BB9D18-7567-4D19-8665-5AE6C32131D1}" type="datetimeFigureOut">
              <a:rPr lang="en-US"/>
              <a:pPr>
                <a:defRPr/>
              </a:pPr>
              <a:t>6/29/17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June 13-15,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49337F-5096-4607-B08E-5CD7BA64E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9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BC3-7A8E-4EEE-BFC3-2F119B62009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endParaRPr lang="en-US" sz="700" b="0" dirty="0" smtClean="0"/>
          </a:p>
        </p:txBody>
      </p:sp>
    </p:spTree>
    <p:extLst>
      <p:ext uri="{BB962C8B-B14F-4D97-AF65-F5344CB8AC3E}">
        <p14:creationId xmlns:p14="http://schemas.microsoft.com/office/powerpoint/2010/main" val="339290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A98C-247A-46F9-A17E-E1108870C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8"/>
          <p:cNvSpPr/>
          <p:nvPr userDrawn="1"/>
        </p:nvSpPr>
        <p:spPr bwMode="auto">
          <a:xfrm>
            <a:off x="0" y="6629400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35"/>
          <p:cNvSpPr>
            <a:spLocks noChangeArrowheads="1"/>
          </p:cNvSpPr>
          <p:nvPr/>
        </p:nvSpPr>
        <p:spPr bwMode="auto">
          <a:xfrm>
            <a:off x="2386013" y="6635750"/>
            <a:ext cx="6600825" cy="21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D4BD2A-A61B-43C4-A97F-6D4748350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92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12299" name="Text Box 50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762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Cellulosic biofuel contributions to a sustainable energy future</a:t>
            </a:r>
            <a:endParaRPr lang="en-US" sz="22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631" y="6248400"/>
            <a:ext cx="8881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charset="0"/>
                <a:ea typeface="Arial" charset="0"/>
                <a:cs typeface="Arial" charset="0"/>
              </a:rPr>
              <a:t>Robertson, GP. </a:t>
            </a:r>
            <a:r>
              <a:rPr lang="en-US" sz="1000" i="1" dirty="0">
                <a:latin typeface="Arial" charset="0"/>
                <a:ea typeface="Arial" charset="0"/>
                <a:cs typeface="Arial" charset="0"/>
              </a:rPr>
              <a:t>et al.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  “Cellulosic Biofuel Contributions to a Sustainable Energy Future: Choices and Outcomes.”  </a:t>
            </a:r>
            <a:r>
              <a:rPr lang="en-US" sz="1000" i="1" dirty="0" smtClean="0">
                <a:latin typeface="Arial" charset="0"/>
                <a:ea typeface="Arial" charset="0"/>
                <a:cs typeface="Arial" charset="0"/>
              </a:rPr>
              <a:t>Science </a:t>
            </a:r>
            <a:r>
              <a:rPr lang="en-US" sz="1000" b="1" dirty="0" smtClean="0"/>
              <a:t>356</a:t>
            </a:r>
            <a:r>
              <a:rPr lang="en-US" sz="1000" i="1" dirty="0" smtClean="0"/>
              <a:t> </a:t>
            </a:r>
            <a:r>
              <a:rPr lang="en-US" sz="1000" dirty="0"/>
              <a:t>(2017),</a:t>
            </a:r>
            <a:r>
              <a:rPr lang="en-US" sz="1000" i="1" dirty="0"/>
              <a:t> </a:t>
            </a:r>
            <a:r>
              <a:rPr lang="en-US" sz="1000" dirty="0"/>
              <a:t>[DOI: 10.1126/science.aal2324]</a:t>
            </a:r>
            <a:r>
              <a:rPr lang="en-US" sz="1000" dirty="0"/>
              <a:t> </a:t>
            </a:r>
            <a:endParaRPr lang="en-US" sz="10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66800"/>
            <a:ext cx="5410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Objective</a:t>
            </a:r>
            <a:r>
              <a:rPr lang="en-US" dirty="0" smtClean="0">
                <a:latin typeface="+mn-lt"/>
              </a:rPr>
              <a:t> </a:t>
            </a:r>
          </a:p>
          <a:p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To understand the environmental factors that affect the sustainability of biofuel crops and how appropriate crop, placement, and management choices can balance their tradeoffs.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057400"/>
            <a:ext cx="5410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Approach  </a:t>
            </a:r>
            <a:endParaRPr lang="en-US" sz="2000" b="1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    We studied the sustainability 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of biofuel 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crops, including field 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production and management, plant-microbe interaction in the microbiome, biogeochemistry, biodiversity, economic and modeling stand point in a multi-year, multi-disciplinary effort across the Midwest.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52800"/>
            <a:ext cx="917892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Result/Impacts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Major findings of 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this research 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include: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Perennial vegetation offers a higher net energy return on investment, greater soil C and N retention and improved insect and wildlife habitat compared to annual crops.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Biodiverse plantings provide ecosystem services such as pollination, pest protection and 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wildlife 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conservation that often benefit other cropland.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C debt generated by crop establishment can be minimized by avoiding tillage and lands with large C stores above ground (e.g. forests) or below ground (e.g. wetlands).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N fertilization can significantly affect the climate and water quality benefits of bioenergy crops if applied in excess of plant need and some crops require little if any supplemental N.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Food-fuel economic conflicts and C debt generated by 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indirect land use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can be avoided by the use of marginal lands as well as the use of cover crops in annual cropping systems.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conomic 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incentives 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are needed for 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farmers 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to 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be willing to convert their lands to biofuel crop production.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BRC Science Highlight</a:t>
            </a:r>
            <a:endParaRPr lang="en-US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5498"/>
            <a:ext cx="1728787" cy="7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35"/>
          <p:cNvSpPr>
            <a:spLocks noChangeArrowheads="1"/>
          </p:cNvSpPr>
          <p:nvPr/>
        </p:nvSpPr>
        <p:spPr bwMode="auto">
          <a:xfrm>
            <a:off x="-34925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ea typeface="Rod"/>
                <a:cs typeface="Rod"/>
              </a:rPr>
              <a:t>	GLBRC June </a:t>
            </a:r>
            <a:r>
              <a:rPr lang="en-US" sz="1200" b="1" baseline="0" dirty="0" smtClean="0">
                <a:solidFill>
                  <a:schemeClr val="bg1"/>
                </a:solidFill>
                <a:latin typeface="+mn-lt"/>
                <a:ea typeface="Rod"/>
                <a:cs typeface="Rod"/>
              </a:rPr>
              <a:t>2017</a:t>
            </a:r>
            <a:endParaRPr lang="en-US" sz="1200" b="1" dirty="0">
              <a:solidFill>
                <a:schemeClr val="bg1"/>
              </a:solidFill>
              <a:latin typeface="+mn-lt"/>
              <a:ea typeface="Rod"/>
              <a:cs typeface="Ro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95217"/>
            <a:ext cx="3429001" cy="25813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0" y="3200400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Calibri" charset="0"/>
                <a:ea typeface="Calibri" charset="0"/>
                <a:cs typeface="Calibri" charset="0"/>
              </a:rPr>
              <a:t>Switchgrass</a:t>
            </a:r>
            <a:r>
              <a:rPr lang="en-US" sz="1100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100" dirty="0" smtClean="0">
                <a:latin typeface="Calibri" charset="0"/>
                <a:ea typeface="Calibri" charset="0"/>
                <a:cs typeface="Calibri" charset="0"/>
              </a:rPr>
              <a:t>one </a:t>
            </a:r>
            <a:r>
              <a:rPr lang="en-US" sz="1100" dirty="0" smtClean="0">
                <a:latin typeface="Calibri" charset="0"/>
                <a:ea typeface="Calibri" charset="0"/>
                <a:cs typeface="Calibri" charset="0"/>
              </a:rPr>
              <a:t>of several </a:t>
            </a:r>
            <a:r>
              <a:rPr lang="en-US" sz="1100" dirty="0" smtClean="0">
                <a:latin typeface="Calibri" charset="0"/>
                <a:ea typeface="Calibri" charset="0"/>
                <a:cs typeface="Calibri" charset="0"/>
              </a:rPr>
              <a:t>cellulosic </a:t>
            </a:r>
            <a:r>
              <a:rPr lang="en-US" sz="1100" dirty="0" smtClean="0">
                <a:latin typeface="Calibri" charset="0"/>
                <a:ea typeface="Calibri" charset="0"/>
                <a:cs typeface="Calibri" charset="0"/>
              </a:rPr>
              <a:t>biofuel crops </a:t>
            </a:r>
            <a:r>
              <a:rPr lang="en-US" sz="1100" dirty="0" smtClean="0">
                <a:latin typeface="Calibri" charset="0"/>
                <a:ea typeface="Calibri" charset="0"/>
                <a:cs typeface="Calibri" charset="0"/>
              </a:rPr>
              <a:t>that provides ecosystem </a:t>
            </a:r>
            <a:r>
              <a:rPr lang="en-US" sz="1100" dirty="0" smtClean="0">
                <a:latin typeface="Calibri" charset="0"/>
                <a:ea typeface="Calibri" charset="0"/>
                <a:cs typeface="Calibri" charset="0"/>
              </a:rPr>
              <a:t>services associated with nitrogen and water conservation and biodiversity, especially when grown in species mixtures.</a:t>
            </a:r>
            <a:endParaRPr lang="en-US" sz="1100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64B81CB5A84D8992C1DDBD34D590" ma:contentTypeVersion="0" ma:contentTypeDescription="Create a new document." ma:contentTypeScope="" ma:versionID="6738319440a0d4a8b574b44f29c8374c">
  <xsd:schema xmlns:xsd="http://www.w3.org/2001/XMLSchema" xmlns:xs="http://www.w3.org/2001/XMLSchema" xmlns:p="http://schemas.microsoft.com/office/2006/metadata/properties" xmlns:ns1="http://schemas.microsoft.com/sharepoint/v3" xmlns:ns2="f66da2ca-f37c-4205-929f-e8e9af1907d3" xmlns:ns3="598d3dbc-fa83-42fa-b207-889270677883" targetNamespace="http://schemas.microsoft.com/office/2006/metadata/properties" ma:root="true" ma:fieldsID="6ee46b2ab99f8bb7e069b4b66d7ecdec" ns1:_="" ns2:_="" ns3:_="">
    <xsd:import namespace="http://schemas.microsoft.com/sharepoint/v3"/>
    <xsd:import namespace="f66da2ca-f37c-4205-929f-e8e9af1907d3"/>
    <xsd:import namespace="598d3dbc-fa83-42fa-b207-88927067788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Comments_x002c__x0020_Notes_x002c__x0020_et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da2ca-f37c-4205-929f-e8e9af1907d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8627bd82-0569-4858-99f3-d7174152a40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52eabb01-f6f8-4398-a964-66c8658a72c0}" ma:internalName="TaxCatchAll" ma:showField="CatchAllData" ma:web="f66da2ca-f37c-4205-929f-e8e9af190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d3dbc-fa83-42fa-b207-889270677883" elementFormDefault="qualified">
    <xsd:import namespace="http://schemas.microsoft.com/office/2006/documentManagement/types"/>
    <xsd:import namespace="http://schemas.microsoft.com/office/infopath/2007/PartnerControls"/>
    <xsd:element name="Comments_x002c__x0020_Notes_x002c__x0020_etc" ma:index="16" nillable="true" ma:displayName="Comments, Notes, etc" ma:internalName="Comments_x002c__x0020_Notes_x002c__x0020_etc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f66da2ca-f37c-4205-929f-e8e9af1907d3">
      <Terms xmlns="http://schemas.microsoft.com/office/infopath/2007/PartnerControls"/>
    </TaxKeywordTaxHTField>
    <TaxCatchAll xmlns="f66da2ca-f37c-4205-929f-e8e9af1907d3"/>
    <Comments_x002c__x0020_Notes_x002c__x0020_etc xmlns="598d3dbc-fa83-42fa-b207-889270677883">Approved by AL. Needs DOI updated when available. Figure was screen shot from a pdf file (will email Krista) 6/29/17 SLM</Comments_x002c__x0020_Notes_x002c__x0020_etc>
    <PublishingExpirationDate xmlns="http://schemas.microsoft.com/sharepoint/v3" xsi:nil="true"/>
    <PublishingStartDate xmlns="http://schemas.microsoft.com/sharepoint/v3" xsi:nil="true"/>
    <_dlc_DocId xmlns="f66da2ca-f37c-4205-929f-e8e9af1907d3">HUBDOC-169-606</_dlc_DocId>
    <_dlc_DocIdUrl xmlns="f66da2ca-f37c-4205-929f-e8e9af1907d3">
      <Url>https://intranet.wei.wisc.edu/glbrc/doe/_layouts/15/DocIdRedir.aspx?ID=HUBDOC-169-606</Url>
      <Description>HUBDOC-169-606</Description>
    </_dlc_DocIdUrl>
    <_dlc_DocIdPersistId xmlns="f66da2ca-f37c-4205-929f-e8e9af1907d3">false</_dlc_DocIdPersistId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DED528-518D-4C69-AD84-97438F549D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da2ca-f37c-4205-929f-e8e9af1907d3"/>
    <ds:schemaRef ds:uri="598d3dbc-fa83-42fa-b207-889270677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E273A0-DD58-4D63-AD59-E4FD25EB50A2}">
  <ds:schemaRefs>
    <ds:schemaRef ds:uri="http://schemas.microsoft.com/office/2006/metadata/properties"/>
    <ds:schemaRef ds:uri="http://schemas.microsoft.com/office/infopath/2007/PartnerControls"/>
    <ds:schemaRef ds:uri="f66da2ca-f37c-4205-929f-e8e9af1907d3"/>
    <ds:schemaRef ds:uri="598d3dbc-fa83-42fa-b207-889270677883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D73A89BB-3228-4566-B5DE-ED801792271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CE68956-2A2F-4AF9-A683-C63B389D65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22799</TotalTime>
  <Words>326</Words>
  <Application>Microsoft Macintosh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US Department of Energy (SC)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BER</dc:title>
  <dc:creator>palmian</dc:creator>
  <cp:keywords/>
  <cp:lastModifiedBy>Krista</cp:lastModifiedBy>
  <cp:revision>880</cp:revision>
  <dcterms:created xsi:type="dcterms:W3CDTF">2010-02-04T19:54:00Z</dcterms:created>
  <dcterms:modified xsi:type="dcterms:W3CDTF">2017-06-29T20:50:24Z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0x010100247064B81CB5A84D8992C1DDBD34D590</vt:lpwstr>
  </property>
  <property fmtid="{D5CDD505-2E9C-101B-9397-08002B2CF9AE}" pid="3" name="_dlc_DocIdItemGuid">
    <vt:lpwstr>b2b04e70-2267-41c9-beef-f77aa9a8a16c</vt:lpwstr>
  </property>
  <property fmtid="{D5CDD505-2E9C-101B-9397-08002B2CF9AE}" pid="4" name="TaxKeyword">
    <vt:lpwstr/>
  </property>
  <property fmtid="{D5CDD505-2E9C-101B-9397-08002B2CF9AE}" pid="5" name="xd_Signature">
    <vt:bool>true</vt:bool>
  </property>
  <property fmtid="{D5CDD505-2E9C-101B-9397-08002B2CF9AE}" pid="6" name="xd_ProgID">
    <vt:lpwstr/>
  </property>
  <property fmtid="{D5CDD505-2E9C-101B-9397-08002B2CF9AE}" pid="7" name="TemplateUrl">
    <vt:lpwstr/>
  </property>
</Properties>
</file>