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AA3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45" autoAdjust="0"/>
    <p:restoredTop sz="93362" autoAdjust="0"/>
  </p:normalViewPr>
  <p:slideViewPr>
    <p:cSldViewPr snapToGrid="0">
      <p:cViewPr varScale="1">
        <p:scale>
          <a:sx n="153" d="100"/>
          <a:sy n="153" d="100"/>
        </p:scale>
        <p:origin x="1016" y="176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5/25/18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5/25/18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4064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733045" y="121712"/>
            <a:ext cx="5649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Optimized lignin analytics to improve biomass conversion efforts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5125" y="6277531"/>
            <a:ext cx="8451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Regner</a:t>
            </a:r>
            <a:r>
              <a:rPr lang="en-US" sz="900" dirty="0"/>
              <a:t>, M. </a:t>
            </a:r>
            <a:r>
              <a:rPr lang="en-US" sz="900" i="1" dirty="0"/>
              <a:t>et al.</a:t>
            </a:r>
            <a:r>
              <a:rPr lang="en-US" sz="900" dirty="0"/>
              <a:t> “Reductive cleavage method for quantitation of </a:t>
            </a:r>
            <a:r>
              <a:rPr lang="en-US" sz="900" dirty="0" err="1"/>
              <a:t>monolignols</a:t>
            </a:r>
            <a:r>
              <a:rPr lang="en-US" sz="900" dirty="0"/>
              <a:t> and low-abundance </a:t>
            </a:r>
            <a:r>
              <a:rPr lang="en-US" sz="900" dirty="0" err="1"/>
              <a:t>monolignol</a:t>
            </a:r>
            <a:r>
              <a:rPr lang="en-US" sz="900" dirty="0"/>
              <a:t> conjugates.” </a:t>
            </a:r>
            <a:r>
              <a:rPr lang="en-US" sz="900" i="1" dirty="0" err="1"/>
              <a:t>ChemSusChem</a:t>
            </a:r>
            <a:r>
              <a:rPr lang="en-US" sz="900" i="1" dirty="0"/>
              <a:t> </a:t>
            </a:r>
            <a:r>
              <a:rPr lang="en-US" sz="900" b="1" dirty="0"/>
              <a:t>11(10)</a:t>
            </a:r>
            <a:r>
              <a:rPr lang="en-US" sz="900" dirty="0"/>
              <a:t>, 1600-1605 (2018) [DOI: 10.1002/cssc.201800617].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126" y="1097832"/>
            <a:ext cx="50234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Reconstruct the </a:t>
            </a:r>
            <a:r>
              <a:rPr lang="en-US" sz="1400" b="1" dirty="0">
                <a:solidFill>
                  <a:srgbClr val="000000"/>
                </a:solidFill>
                <a:latin typeface="+mn-lt"/>
              </a:rPr>
              <a:t>d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erivatization </a:t>
            </a:r>
            <a:r>
              <a:rPr lang="en-US" sz="1400" b="1" dirty="0">
                <a:solidFill>
                  <a:srgbClr val="000000"/>
                </a:solidFill>
                <a:latin typeface="+mn-lt"/>
              </a:rPr>
              <a:t>f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ollowed by </a:t>
            </a:r>
            <a:r>
              <a:rPr lang="en-US" sz="1400" b="1" dirty="0">
                <a:solidFill>
                  <a:srgbClr val="000000"/>
                </a:solidFill>
                <a:latin typeface="+mn-lt"/>
              </a:rPr>
              <a:t>r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eductive </a:t>
            </a:r>
            <a:r>
              <a:rPr lang="en-US" sz="1400" b="1" dirty="0">
                <a:solidFill>
                  <a:srgbClr val="000000"/>
                </a:solidFill>
                <a:latin typeface="+mn-lt"/>
              </a:rPr>
              <a:t>c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leavage (DFRC) protocol to yield an accurate and reproducible method for the quantification of releasable 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monolignols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 and 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monolignol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 conjugates from plant biomass.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147" y="2113495"/>
            <a:ext cx="475292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</a:t>
            </a:r>
            <a:endParaRPr lang="en-US" dirty="0">
              <a:latin typeface="+mn-lt"/>
            </a:endParaRP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With the DFRC method, use an array of </a:t>
            </a:r>
            <a:r>
              <a:rPr lang="en-US" sz="1400" dirty="0">
                <a:latin typeface="+mn-lt"/>
              </a:rPr>
              <a:t>synthetic β-ether </a:t>
            </a:r>
            <a:r>
              <a:rPr lang="en-US" sz="1400" dirty="0" err="1">
                <a:latin typeface="+mn-lt"/>
              </a:rPr>
              <a:t>γ-acylated</a:t>
            </a:r>
            <a:r>
              <a:rPr lang="en-US" sz="1400" dirty="0">
                <a:latin typeface="+mn-lt"/>
              </a:rPr>
              <a:t> model compounds to determine theoretical yields for all </a:t>
            </a:r>
            <a:r>
              <a:rPr lang="en-US" sz="1400" dirty="0" err="1">
                <a:latin typeface="+mn-lt"/>
              </a:rPr>
              <a:t>monolignol</a:t>
            </a:r>
            <a:r>
              <a:rPr lang="en-US" sz="1400" dirty="0">
                <a:latin typeface="+mn-lt"/>
              </a:rPr>
              <a:t> conjugates currently known to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 exist in lignin, and a newly synthesized set of deuterated analogs as internal standards for quantification by GC-MS/MS. 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Demonstrate the superior sensitivity and accuracy of multiple-reaction-monitoring detection methods (in contrast to traditional selected-ion-monitoring).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147" y="4164718"/>
            <a:ext cx="494765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Results/Impacts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Deconstructing and rebuilding the DFRC protocol has resulted in a robust method for lignin structural analysis.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Yield data have offered insight into mechanistic details.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Use of our isotopically labeled internal standards and cutting-edge analytics have improved sensitivity.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+mn-lt"/>
              </a:rPr>
              <a:t>Data derived from our improved method will provide critical insight into the chemical structure of engineered </a:t>
            </a:r>
            <a:r>
              <a:rPr lang="en-US" sz="1400" dirty="0" err="1">
                <a:latin typeface="+mn-lt"/>
              </a:rPr>
              <a:t>lignins</a:t>
            </a:r>
            <a:r>
              <a:rPr lang="en-US" sz="1400" dirty="0">
                <a:latin typeface="+mn-lt"/>
              </a:rPr>
              <a:t> and how best to utilize them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 to produce valuable 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bioproducts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May 2018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D604E6A-D2E7-344F-895A-377784CBE5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6525" y="1180021"/>
            <a:ext cx="3766717" cy="4995646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HUBDOC-169-635</_dlc_DocId>
    <_dlc_DocIdUrl xmlns="f66da2ca-f37c-4205-929f-e8e9af1907d3">
      <Url>https://intranet.wei.wisc.edu/glbrc/doe/_layouts/15/DocIdRedir.aspx?ID=HUBDOC-169-635</Url>
      <Description>HUBDOC-169-635</Description>
    </_dlc_DocIdUrl>
    <_dlc_DocIdPersistId xmlns="f66da2ca-f37c-4205-929f-e8e9af1907d3">false</_dlc_DocIdPersistId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13402</TotalTime>
  <Words>216</Words>
  <Application>Microsoft Macintosh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Rod</vt:lpstr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palmian</dc:creator>
  <cp:keywords/>
  <cp:lastModifiedBy>Microsoft Office User</cp:lastModifiedBy>
  <cp:revision>1093</cp:revision>
  <dcterms:created xsi:type="dcterms:W3CDTF">2010-02-04T19:54:00Z</dcterms:created>
  <dcterms:modified xsi:type="dcterms:W3CDTF">2018-05-25T20:36:15Z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bfe14176-e1ce-4303-8d6f-83e51a2372b2</vt:lpwstr>
  </property>
  <property fmtid="{D5CDD505-2E9C-101B-9397-08002B2CF9AE}" pid="4" name="TaxKeyword">
    <vt:lpwstr/>
  </property>
  <property fmtid="{D5CDD505-2E9C-101B-9397-08002B2CF9AE}" pid="5" name="xd_Signature">
    <vt:bool>true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