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6405" autoAdjust="0"/>
  </p:normalViewPr>
  <p:slideViewPr>
    <p:cSldViewPr snapToGrid="0">
      <p:cViewPr>
        <p:scale>
          <a:sx n="185" d="100"/>
          <a:sy n="185" d="100"/>
        </p:scale>
        <p:origin x="-624" y="-36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6/17/16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6/17/16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55899" y="23091"/>
            <a:ext cx="6261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Improving Genomic Selection Prediction Accuracies for </a:t>
            </a:r>
            <a:r>
              <a:rPr lang="en-US" sz="2400" b="1" dirty="0" err="1" smtClean="0"/>
              <a:t>Switchgrass</a:t>
            </a:r>
            <a:r>
              <a:rPr lang="en-US" sz="2400" b="1" dirty="0" smtClean="0"/>
              <a:t> Breeding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6034" y="6248402"/>
            <a:ext cx="831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Ramstein</a:t>
            </a:r>
            <a:r>
              <a:rPr lang="en-US" sz="1000" dirty="0" smtClean="0"/>
              <a:t>, G.P. </a:t>
            </a:r>
            <a:r>
              <a:rPr lang="en-US" sz="1000" i="1" dirty="0"/>
              <a:t>et al</a:t>
            </a:r>
            <a:r>
              <a:rPr lang="en-US" sz="1000" i="1" dirty="0" smtClean="0"/>
              <a:t>.</a:t>
            </a:r>
            <a:r>
              <a:rPr lang="en-US" sz="1000" dirty="0" smtClean="0"/>
              <a:t> “Accuracy of genomic prediction in </a:t>
            </a:r>
            <a:r>
              <a:rPr lang="en-US" sz="1000" dirty="0" err="1" smtClean="0"/>
              <a:t>switchgrass</a:t>
            </a:r>
            <a:r>
              <a:rPr lang="en-US" sz="1000" dirty="0" smtClean="0"/>
              <a:t> (</a:t>
            </a:r>
            <a:r>
              <a:rPr lang="en-US" sz="1000" i="1" dirty="0" err="1" smtClean="0"/>
              <a:t>Panicum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virgatum</a:t>
            </a:r>
            <a:r>
              <a:rPr lang="en-US" sz="1000" i="1" dirty="0" smtClean="0"/>
              <a:t> </a:t>
            </a:r>
            <a:r>
              <a:rPr lang="en-US" sz="1000" dirty="0" smtClean="0"/>
              <a:t>L.) improved by accounting for linkage disequilibrium</a:t>
            </a:r>
            <a:r>
              <a:rPr lang="en-US" sz="1000" b="1" dirty="0" smtClean="0"/>
              <a:t>.</a:t>
            </a:r>
            <a:r>
              <a:rPr lang="en-US" sz="1000" b="1" dirty="0"/>
              <a:t>”</a:t>
            </a:r>
            <a:r>
              <a:rPr lang="en-US" sz="1000" dirty="0"/>
              <a:t> </a:t>
            </a:r>
            <a:r>
              <a:rPr lang="en-US" sz="1000" i="1" dirty="0" smtClean="0"/>
              <a:t>G3 </a:t>
            </a:r>
            <a:r>
              <a:rPr lang="en-US" sz="1000" b="1" dirty="0" smtClean="0"/>
              <a:t>6</a:t>
            </a:r>
            <a:r>
              <a:rPr lang="en-US" sz="1000" dirty="0" smtClean="0"/>
              <a:t>, 1049-1062 (</a:t>
            </a:r>
            <a:r>
              <a:rPr lang="en-US" sz="1000" dirty="0"/>
              <a:t>2016) [DOI: 10.1534/</a:t>
            </a:r>
            <a:r>
              <a:rPr lang="en-US" sz="1000" dirty="0" smtClean="0"/>
              <a:t>g3.115.024950]</a:t>
            </a:r>
            <a:r>
              <a:rPr lang="en-US" sz="1000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367" y="1121834"/>
            <a:ext cx="41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Empirically evaluate accuracies of different genomic prediction methods to assess the usefulness of genomic selection in switchgrass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666" y="1862667"/>
            <a:ext cx="425026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 Evaluate </a:t>
            </a:r>
            <a:r>
              <a:rPr lang="en-US" sz="1400" dirty="0" smtClean="0">
                <a:latin typeface="+mn-lt"/>
              </a:rPr>
              <a:t>individuals </a:t>
            </a:r>
            <a:r>
              <a:rPr lang="en-US" sz="1400" dirty="0">
                <a:latin typeface="+mn-lt"/>
              </a:rPr>
              <a:t>genotyped by </a:t>
            </a:r>
            <a:r>
              <a:rPr lang="en-US" sz="1400" dirty="0" err="1">
                <a:latin typeface="+mn-lt"/>
              </a:rPr>
              <a:t>exome</a:t>
            </a:r>
            <a:r>
              <a:rPr lang="en-US" sz="1400" dirty="0">
                <a:latin typeface="+mn-lt"/>
              </a:rPr>
              <a:t> capture </a:t>
            </a:r>
            <a:r>
              <a:rPr lang="en-US" sz="1400" dirty="0" smtClean="0">
                <a:latin typeface="+mn-lt"/>
              </a:rPr>
              <a:t>sequencing </a:t>
            </a:r>
            <a:r>
              <a:rPr lang="en-US" sz="1400" dirty="0">
                <a:latin typeface="+mn-lt"/>
              </a:rPr>
              <a:t>for three agronomic traits: biomass yield (DMY), plant height (PH), and heading date (</a:t>
            </a:r>
            <a:r>
              <a:rPr lang="en-US" sz="1400" dirty="0" smtClean="0">
                <a:latin typeface="+mn-lt"/>
              </a:rPr>
              <a:t>HD)</a:t>
            </a:r>
            <a:endParaRPr lang="en-US" sz="14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 Optimize genomic selection prediction procedures through four components: population learning scheme, environment learning scheme, marker-data transformation, and prediction model</a:t>
            </a:r>
            <a:endParaRPr lang="en-US" sz="1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67" y="3695697"/>
            <a:ext cx="4216400" cy="2540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Results suggest that marker-data transformations and, more generally, the account of linkage disequilibrium among markers, offer valuable opportunities for improving prediction procedures in genomic selection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High prediction accuracies, particularly with given traits at given locations, should motivate the implementation of genomic selection breeding programs in </a:t>
            </a:r>
            <a:r>
              <a:rPr lang="en-US" sz="1400" dirty="0" err="1" smtClean="0">
                <a:latin typeface="+mn-lt"/>
              </a:rPr>
              <a:t>switchgrass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and help accelerate </a:t>
            </a:r>
            <a:r>
              <a:rPr lang="en-US" sz="1400" dirty="0" smtClean="0">
                <a:latin typeface="+mn-lt"/>
              </a:rPr>
              <a:t>the progress needed to reach biomass yield goals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June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612" y="1091334"/>
            <a:ext cx="4724398" cy="47243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87213" y="3602356"/>
            <a:ext cx="1591733" cy="2117511"/>
          </a:xfrm>
          <a:prstGeom prst="rect">
            <a:avLst/>
          </a:prstGeom>
          <a:noFill/>
          <a:ln>
            <a:solidFill>
              <a:srgbClr val="28AA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12612" y="5825323"/>
                <a:ext cx="4733752" cy="328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 xmlns="" xmlns:m="http://schemas.openxmlformats.org/officeDocument/2006/math">
                    <m:sSub>
                      <m:sSubPr>
                        <m:ctrlPr>
                          <a:rPr lang="fr-FR" sz="140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latin typeface="+mj-lt"/>
                          </a:rPr>
                          <m:t>𝑟</m:t>
                        </m:r>
                      </m:e>
                      <m:sub>
                        <m:r>
                          <a:rPr lang="fr-FR" sz="1400" b="0" i="1" smtClean="0">
                            <a:latin typeface="+mj-lt"/>
                          </a:rPr>
                          <m:t>𝑔</m:t>
                        </m:r>
                        <m:acc>
                          <m:accPr>
                            <m:chr m:val="̂"/>
                            <m:ctrlPr>
                              <a:rPr lang="fr-FR" sz="1400" b="0" i="1" smtClean="0">
                                <a:latin typeface="+mj-lt"/>
                              </a:rPr>
                            </m:ctrlPr>
                          </m:accPr>
                          <m:e>
                            <m:r>
                              <a:rPr lang="fr-FR" sz="1400" b="0" i="1" smtClean="0">
                                <a:latin typeface="+mj-lt"/>
                              </a:rPr>
                              <m:t>𝑔</m:t>
                            </m:r>
                          </m:e>
                        </m:acc>
                      </m:sub>
                    </m:sSub>
                  </m:oMath>
                </a14:m>
                <a:r>
                  <a:rPr lang="fr-FR" sz="1400" dirty="0" smtClean="0">
                    <a:latin typeface="+mj-lt"/>
                  </a:rPr>
                  <a:t> (y-axis): </a:t>
                </a:r>
                <a:r>
                  <a:rPr lang="fr-FR" sz="1400" dirty="0" err="1" smtClean="0">
                    <a:latin typeface="+mj-lt"/>
                  </a:rPr>
                  <a:t>estimated</a:t>
                </a:r>
                <a:r>
                  <a:rPr lang="fr-FR" sz="1400" dirty="0" smtClean="0">
                    <a:latin typeface="+mj-lt"/>
                  </a:rPr>
                  <a:t> </a:t>
                </a:r>
                <a:r>
                  <a:rPr lang="fr-FR" sz="1400" dirty="0" err="1" smtClean="0">
                    <a:latin typeface="+mj-lt"/>
                  </a:rPr>
                  <a:t>prediction</a:t>
                </a:r>
                <a:r>
                  <a:rPr lang="fr-FR" sz="1400" dirty="0" smtClean="0">
                    <a:latin typeface="+mj-lt"/>
                  </a:rPr>
                  <a:t> </a:t>
                </a:r>
                <a:r>
                  <a:rPr lang="fr-FR" sz="1400" dirty="0" err="1" smtClean="0">
                    <a:latin typeface="+mj-lt"/>
                  </a:rPr>
                  <a:t>accuracy</a:t>
                </a:r>
                <a:endParaRPr lang="fr-FR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612" y="5825323"/>
                <a:ext cx="4733752" cy="328167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HUBDOC-169-538</_dlc_DocId>
    <_dlc_DocIdUrl xmlns="f66da2ca-f37c-4205-929f-e8e9af1907d3">
      <Url>https://intranet.wei.wisc.edu/glbrc/doe/_layouts/15/DocIdRedir.aspx?ID=HUBDOC-169-538</Url>
      <Description>HUBDOC-169-538</Description>
    </_dlc_DocIdUrl>
    <_dlc_DocIdPersistId xmlns="f66da2ca-f37c-4205-929f-e8e9af1907d3">false</_dlc_DocIdPersistId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9158</TotalTime>
  <Words>230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899</cp:revision>
  <dcterms:created xsi:type="dcterms:W3CDTF">2010-02-04T19:54:00Z</dcterms:created>
  <dcterms:modified xsi:type="dcterms:W3CDTF">2016-06-17T15:27:09Z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ca40ca56-736d-46aa-99a1-77271c162c47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