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
  </p:notesMasterIdLst>
  <p:handoutMasterIdLst>
    <p:handoutMasterId r:id="rId8"/>
  </p:handoutMasterIdLst>
  <p:sldIdLst>
    <p:sldId id="437" r:id="rId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28AA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21415" autoAdjust="0"/>
    <p:restoredTop sz="81211" autoAdjust="0"/>
  </p:normalViewPr>
  <p:slideViewPr>
    <p:cSldViewPr>
      <p:cViewPr>
        <p:scale>
          <a:sx n="175" d="100"/>
          <a:sy n="175" d="100"/>
        </p:scale>
        <p:origin x="-2256" y="-80"/>
      </p:cViewPr>
      <p:guideLst>
        <p:guide orient="horz" pos="2160"/>
        <p:guide/>
      </p:guideLst>
    </p:cSldViewPr>
  </p:slideViewPr>
  <p:notesTextViewPr>
    <p:cViewPr>
      <p:scale>
        <a:sx n="100" d="100"/>
        <a:sy n="100" d="100"/>
      </p:scale>
      <p:origin x="0" y="568"/>
    </p:cViewPr>
  </p:notesTextViewPr>
  <p:sorterViewPr>
    <p:cViewPr>
      <p:scale>
        <a:sx n="66" d="100"/>
        <a:sy n="66" d="100"/>
      </p:scale>
      <p:origin x="0" y="0"/>
    </p:cViewPr>
  </p:sorterViewPr>
  <p:notesViewPr>
    <p:cSldViewPr>
      <p:cViewPr>
        <p:scale>
          <a:sx n="100" d="100"/>
          <a:sy n="100" d="100"/>
        </p:scale>
        <p:origin x="-111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customXml" Target="../customXml/item4.xml"/><Relationship Id="rId5" Type="http://schemas.openxmlformats.org/officeDocument/2006/relationships/slideMaster" Target="slideMasters/slideMaster1.xml"/><Relationship Id="rId6" Type="http://schemas.openxmlformats.org/officeDocument/2006/relationships/slide" Target="slides/slide1.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7" tIns="46584" rIns="93167" bIns="4658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67" tIns="46584" rIns="93167" bIns="46584" rtlCol="0"/>
          <a:lstStyle>
            <a:lvl1pPr algn="r" fontAlgn="auto">
              <a:spcBef>
                <a:spcPts val="0"/>
              </a:spcBef>
              <a:spcAft>
                <a:spcPts val="0"/>
              </a:spcAft>
              <a:defRPr sz="1200">
                <a:latin typeface="+mn-lt"/>
              </a:defRPr>
            </a:lvl1pPr>
          </a:lstStyle>
          <a:p>
            <a:pPr>
              <a:defRPr/>
            </a:pPr>
            <a:fld id="{01933470-C82D-4D91-BC44-EDDF0F3DAA3C}" type="datetimeFigureOut">
              <a:rPr lang="en-US"/>
              <a:pPr>
                <a:defRPr/>
              </a:pPr>
              <a:t>12/16/14</a:t>
            </a:fld>
            <a:endParaRPr lang="en-US" dirty="0"/>
          </a:p>
        </p:txBody>
      </p:sp>
      <p:sp>
        <p:nvSpPr>
          <p:cNvPr id="4" name="Footer Placeholder 3"/>
          <p:cNvSpPr>
            <a:spLocks noGrp="1"/>
          </p:cNvSpPr>
          <p:nvPr>
            <p:ph type="ftr" sz="quarter" idx="2"/>
          </p:nvPr>
        </p:nvSpPr>
        <p:spPr>
          <a:xfrm>
            <a:off x="1" y="8829967"/>
            <a:ext cx="3037840" cy="464820"/>
          </a:xfrm>
          <a:prstGeom prst="rect">
            <a:avLst/>
          </a:prstGeom>
        </p:spPr>
        <p:txBody>
          <a:bodyPr vert="horz" lIns="93167" tIns="46584" rIns="93167" bIns="46584" rtlCol="0" anchor="b"/>
          <a:lstStyle>
            <a:lvl1pPr algn="l" fontAlgn="auto">
              <a:spcBef>
                <a:spcPts val="0"/>
              </a:spcBef>
              <a:spcAft>
                <a:spcPts val="0"/>
              </a:spcAft>
              <a:defRPr sz="1200">
                <a:latin typeface="+mn-lt"/>
              </a:defRPr>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7" tIns="46584" rIns="93167" bIns="46584" rtlCol="0" anchor="b"/>
          <a:lstStyle>
            <a:lvl1pPr algn="r" fontAlgn="auto">
              <a:spcBef>
                <a:spcPts val="0"/>
              </a:spcBef>
              <a:spcAft>
                <a:spcPts val="0"/>
              </a:spcAft>
              <a:defRPr sz="1200">
                <a:latin typeface="+mn-lt"/>
              </a:defRPr>
            </a:lvl1pPr>
          </a:lstStyle>
          <a:p>
            <a:pPr>
              <a:defRPr/>
            </a:pPr>
            <a:fld id="{CDC09BA1-F2D0-444F-980D-8F03A3EE7AE6}" type="slidenum">
              <a:rPr lang="en-US"/>
              <a:pPr>
                <a:defRPr/>
              </a:pPr>
              <a:t>‹#›</a:t>
            </a:fld>
            <a:endParaRPr lang="en-US" dirty="0"/>
          </a:p>
        </p:txBody>
      </p:sp>
    </p:spTree>
    <p:extLst>
      <p:ext uri="{BB962C8B-B14F-4D97-AF65-F5344CB8AC3E}">
        <p14:creationId xmlns:p14="http://schemas.microsoft.com/office/powerpoint/2010/main" val="11263690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7" tIns="46584" rIns="93167" bIns="4658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7" tIns="46584" rIns="93167" bIns="46584" rtlCol="0"/>
          <a:lstStyle>
            <a:lvl1pPr algn="r" fontAlgn="auto">
              <a:spcBef>
                <a:spcPts val="0"/>
              </a:spcBef>
              <a:spcAft>
                <a:spcPts val="0"/>
              </a:spcAft>
              <a:defRPr sz="1200">
                <a:latin typeface="+mn-lt"/>
              </a:defRPr>
            </a:lvl1pPr>
          </a:lstStyle>
          <a:p>
            <a:pPr>
              <a:defRPr/>
            </a:pPr>
            <a:fld id="{D1BB9D18-7567-4D19-8665-5AE6C32131D1}" type="datetimeFigureOut">
              <a:rPr lang="en-US"/>
              <a:pPr>
                <a:defRPr/>
              </a:pPr>
              <a:t>12/16/14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4" rIns="93167" bIns="46584"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7" tIns="46584" rIns="93167" bIns="4658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829967"/>
            <a:ext cx="3037840" cy="464820"/>
          </a:xfrm>
          <a:prstGeom prst="rect">
            <a:avLst/>
          </a:prstGeom>
        </p:spPr>
        <p:txBody>
          <a:bodyPr vert="horz" lIns="93167" tIns="46584" rIns="93167" bIns="46584" rtlCol="0" anchor="b"/>
          <a:lstStyle>
            <a:lvl1pPr algn="l" fontAlgn="auto">
              <a:spcBef>
                <a:spcPts val="0"/>
              </a:spcBef>
              <a:spcAft>
                <a:spcPts val="0"/>
              </a:spcAft>
              <a:defRPr sz="1200">
                <a:latin typeface="+mn-lt"/>
              </a:defRPr>
            </a:lvl1pPr>
          </a:lstStyle>
          <a:p>
            <a:pPr>
              <a:defRPr/>
            </a:pPr>
            <a:r>
              <a:rPr lang="en-US" dirty="0"/>
              <a:t>June 13-15, 2011</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7" tIns="46584" rIns="93167" bIns="46584" rtlCol="0" anchor="b"/>
          <a:lstStyle>
            <a:lvl1pPr algn="r" fontAlgn="auto">
              <a:spcBef>
                <a:spcPts val="0"/>
              </a:spcBef>
              <a:spcAft>
                <a:spcPts val="0"/>
              </a:spcAft>
              <a:defRPr sz="1200">
                <a:latin typeface="+mn-lt"/>
              </a:defRPr>
            </a:lvl1pPr>
          </a:lstStyle>
          <a:p>
            <a:pPr>
              <a:defRPr/>
            </a:pPr>
            <a:fld id="{7349337F-5096-4607-B08E-5CD7BA64E5E0}" type="slidenum">
              <a:rPr lang="en-US"/>
              <a:pPr>
                <a:defRPr/>
              </a:pPr>
              <a:t>‹#›</a:t>
            </a:fld>
            <a:endParaRPr lang="en-US" dirty="0"/>
          </a:p>
        </p:txBody>
      </p:sp>
    </p:spTree>
    <p:extLst>
      <p:ext uri="{BB962C8B-B14F-4D97-AF65-F5344CB8AC3E}">
        <p14:creationId xmlns:p14="http://schemas.microsoft.com/office/powerpoint/2010/main" val="7179943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ACA3CBC3-7A8E-4EEE-BFC3-2F119B620096}" type="slidenum">
              <a:rPr lang="en-US"/>
              <a:pPr/>
              <a:t>1</a:t>
            </a:fld>
            <a:endParaRPr lang="en-US" dirty="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noAutofit/>
          </a:bodyPr>
          <a:lstStyle/>
          <a:p>
            <a:pPr eaLnBrk="1" hangingPunct="1">
              <a:lnSpc>
                <a:spcPct val="80000"/>
              </a:lnSpc>
            </a:pPr>
            <a:r>
              <a:rPr lang="en-US" sz="700" b="1" dirty="0" smtClean="0"/>
              <a:t>Notes:</a:t>
            </a:r>
          </a:p>
          <a:p>
            <a:pPr marL="171450" indent="-171450" eaLnBrk="1" hangingPunct="1">
              <a:lnSpc>
                <a:spcPct val="80000"/>
              </a:lnSpc>
              <a:buFont typeface="Arial"/>
              <a:buChar char="•"/>
            </a:pPr>
            <a:r>
              <a:rPr lang="en-US" sz="700" b="0" dirty="0" smtClean="0"/>
              <a:t>Plant</a:t>
            </a:r>
            <a:r>
              <a:rPr lang="en-US" sz="700" b="0" baseline="0" dirty="0" smtClean="0"/>
              <a:t> cell walls contain polysaccharides that can be hydrolyzed into fermentable sugars. Lignin, which is also present in the cell walls, hinders enzymatic </a:t>
            </a:r>
            <a:r>
              <a:rPr lang="en-US" sz="700" b="0" baseline="0" dirty="0" err="1" smtClean="0"/>
              <a:t>saccharification</a:t>
            </a:r>
            <a:r>
              <a:rPr lang="en-US" sz="700" b="0" baseline="0" dirty="0" smtClean="0"/>
              <a:t>. </a:t>
            </a:r>
          </a:p>
          <a:p>
            <a:pPr marL="171450" indent="-171450" eaLnBrk="1" hangingPunct="1">
              <a:lnSpc>
                <a:spcPct val="80000"/>
              </a:lnSpc>
              <a:buFont typeface="Arial"/>
              <a:buChar char="•"/>
            </a:pPr>
            <a:r>
              <a:rPr lang="en-US" sz="700" b="0" baseline="0" dirty="0" smtClean="0"/>
              <a:t>Lignin must be removed or cleaved, prior to </a:t>
            </a:r>
            <a:r>
              <a:rPr lang="en-US" sz="700" b="0" baseline="0" dirty="0" err="1" smtClean="0"/>
              <a:t>saccharification</a:t>
            </a:r>
            <a:r>
              <a:rPr lang="en-US" sz="700" b="0" baseline="0" dirty="0" smtClean="0"/>
              <a:t>, which requires chemicals and energy. </a:t>
            </a:r>
          </a:p>
          <a:p>
            <a:pPr marL="171450" indent="-171450" eaLnBrk="1" hangingPunct="1">
              <a:lnSpc>
                <a:spcPct val="80000"/>
              </a:lnSpc>
              <a:buFont typeface="Arial"/>
              <a:buChar char="•"/>
            </a:pPr>
            <a:r>
              <a:rPr lang="en-US" sz="700" b="0" baseline="0" dirty="0" smtClean="0"/>
              <a:t>Altering lignin composition or structure can reduce the amount of effort needed to release glucose from cellulose thus increasing the economics of cellulosic biofuels production</a:t>
            </a:r>
            <a:endParaRPr lang="en-US" sz="700" b="0" dirty="0" smtClean="0"/>
          </a:p>
          <a:p>
            <a:pPr eaLnBrk="1" hangingPunct="1">
              <a:lnSpc>
                <a:spcPct val="80000"/>
              </a:lnSpc>
            </a:pPr>
            <a:endParaRPr lang="en-US" sz="700" b="1" dirty="0" smtClean="0"/>
          </a:p>
          <a:p>
            <a:pPr eaLnBrk="1" hangingPunct="1">
              <a:lnSpc>
                <a:spcPct val="80000"/>
              </a:lnSpc>
            </a:pPr>
            <a:r>
              <a:rPr lang="en-US" sz="700" b="1" dirty="0" smtClean="0"/>
              <a:t>New Target for Engineering Lignin for</a:t>
            </a:r>
            <a:r>
              <a:rPr lang="en-US" sz="700" b="1" baseline="0" dirty="0" smtClean="0"/>
              <a:t> Biofuel Production Identified:</a:t>
            </a:r>
          </a:p>
          <a:p>
            <a:r>
              <a:rPr lang="en-US" sz="1200" kern="1200" dirty="0" smtClean="0">
                <a:solidFill>
                  <a:schemeClr val="tx1"/>
                </a:solidFill>
                <a:effectLst/>
                <a:latin typeface="+mn-lt"/>
                <a:ea typeface="+mn-ea"/>
                <a:cs typeface="+mn-cs"/>
              </a:rPr>
              <a:t>Plants cell walls contain polysaccharides that can be hydrolyzed into fermentable sugars. Lignin, which is also present in the cell walls, hinders enzymatic </a:t>
            </a:r>
            <a:r>
              <a:rPr lang="en-US" sz="1200" kern="1200" dirty="0" err="1" smtClean="0">
                <a:solidFill>
                  <a:schemeClr val="tx1"/>
                </a:solidFill>
                <a:effectLst/>
                <a:latin typeface="+mn-lt"/>
                <a:ea typeface="+mn-ea"/>
                <a:cs typeface="+mn-cs"/>
              </a:rPr>
              <a:t>saccharification</a:t>
            </a:r>
            <a:r>
              <a:rPr lang="en-US" sz="1200" kern="1200" dirty="0" smtClean="0">
                <a:solidFill>
                  <a:schemeClr val="tx1"/>
                </a:solidFill>
                <a:effectLst/>
                <a:latin typeface="+mn-lt"/>
                <a:ea typeface="+mn-ea"/>
                <a:cs typeface="+mn-cs"/>
              </a:rPr>
              <a:t>. Thus, lignin must be removed or cleaved prior to </a:t>
            </a:r>
            <a:r>
              <a:rPr lang="en-US" sz="1200" kern="1200" dirty="0" err="1" smtClean="0">
                <a:solidFill>
                  <a:schemeClr val="tx1"/>
                </a:solidFill>
                <a:effectLst/>
                <a:latin typeface="+mn-lt"/>
                <a:ea typeface="+mn-ea"/>
                <a:cs typeface="+mn-cs"/>
              </a:rPr>
              <a:t>saccharification</a:t>
            </a:r>
            <a:r>
              <a:rPr lang="en-US" sz="1200" kern="1200" dirty="0" smtClean="0">
                <a:solidFill>
                  <a:schemeClr val="tx1"/>
                </a:solidFill>
                <a:effectLst/>
                <a:latin typeface="+mn-lt"/>
                <a:ea typeface="+mn-ea"/>
                <a:cs typeface="+mn-cs"/>
              </a:rPr>
              <a:t>, which requires chemicals and energy and increases cellulosic biofuel production costs. Altering lignin composition or structure can reduce the amount of effort needed to release glucose from cellulose, thus increasing the economics of cellulosic biofuels production. GLBRC Researchers John Ralph and </a:t>
            </a:r>
            <a:r>
              <a:rPr lang="en-US" sz="1200" kern="1200" dirty="0" err="1" smtClean="0">
                <a:solidFill>
                  <a:schemeClr val="tx1"/>
                </a:solidFill>
                <a:effectLst/>
                <a:latin typeface="+mn-lt"/>
                <a:ea typeface="+mn-ea"/>
                <a:cs typeface="+mn-cs"/>
              </a:rPr>
              <a:t>Hoon</a:t>
            </a:r>
            <a:r>
              <a:rPr lang="en-US" sz="1200" kern="1200" dirty="0" smtClean="0">
                <a:solidFill>
                  <a:schemeClr val="tx1"/>
                </a:solidFill>
                <a:effectLst/>
                <a:latin typeface="+mn-lt"/>
                <a:ea typeface="+mn-ea"/>
                <a:cs typeface="+mn-cs"/>
              </a:rPr>
              <a:t> Kim and their colleagues at Ghent University and VIB (Flanders Institute of Biology) have a goal of understanding the control-points in the lignin pathway and identifying possible new engineering targets. The group’s December 2014 Plant Physiology Cover Article: Mutation of the Inducible </a:t>
            </a:r>
            <a:r>
              <a:rPr lang="en-US" sz="1200" i="1" kern="1200" dirty="0" smtClean="0">
                <a:solidFill>
                  <a:schemeClr val="tx1"/>
                </a:solidFill>
                <a:effectLst/>
                <a:latin typeface="+mn-lt"/>
                <a:ea typeface="+mn-ea"/>
                <a:cs typeface="+mn-cs"/>
              </a:rPr>
              <a:t>ARABIDOPSIS THALIANA CYTOCHROME P450 REDUCTASE2</a:t>
            </a:r>
            <a:r>
              <a:rPr lang="en-US" sz="1200" kern="1200" dirty="0" smtClean="0">
                <a:solidFill>
                  <a:schemeClr val="tx1"/>
                </a:solidFill>
                <a:effectLst/>
                <a:latin typeface="+mn-lt"/>
                <a:ea typeface="+mn-ea"/>
                <a:cs typeface="+mn-cs"/>
              </a:rPr>
              <a:t> reports on the identification of a new target for engineering lignin for biofuel production. In the model plant Arabidopsis, there are three Cytochrome P450 </a:t>
            </a:r>
            <a:r>
              <a:rPr lang="en-US" sz="1200" kern="1200" dirty="0" err="1" smtClean="0">
                <a:solidFill>
                  <a:schemeClr val="tx1"/>
                </a:solidFill>
                <a:effectLst/>
                <a:latin typeface="+mn-lt"/>
                <a:ea typeface="+mn-ea"/>
                <a:cs typeface="+mn-cs"/>
              </a:rPr>
              <a:t>Reductase</a:t>
            </a:r>
            <a:r>
              <a:rPr lang="en-US" sz="1200" kern="1200" dirty="0" smtClean="0">
                <a:solidFill>
                  <a:schemeClr val="tx1"/>
                </a:solidFill>
                <a:effectLst/>
                <a:latin typeface="+mn-lt"/>
                <a:ea typeface="+mn-ea"/>
                <a:cs typeface="+mn-cs"/>
              </a:rPr>
              <a:t> genes. Microarray analysis and transcript profiling revealed that one of these three genes controls an enzyme (</a:t>
            </a:r>
            <a:r>
              <a:rPr lang="en-US" sz="1200" i="1" kern="1200" dirty="0" smtClean="0">
                <a:solidFill>
                  <a:schemeClr val="tx1"/>
                </a:solidFill>
                <a:effectLst/>
                <a:latin typeface="+mn-lt"/>
                <a:ea typeface="+mn-ea"/>
                <a:cs typeface="+mn-cs"/>
              </a:rPr>
              <a:t>ATR2</a:t>
            </a:r>
            <a:r>
              <a:rPr lang="en-US" sz="1200" kern="1200" dirty="0" smtClean="0">
                <a:solidFill>
                  <a:schemeClr val="tx1"/>
                </a:solidFill>
                <a:effectLst/>
                <a:latin typeface="+mn-lt"/>
                <a:ea typeface="+mn-ea"/>
                <a:cs typeface="+mn-cs"/>
              </a:rPr>
              <a:t>) that is co-expressed with lignin biosynthetic genes. By studying model plants in which the </a:t>
            </a:r>
            <a:r>
              <a:rPr lang="en-US" sz="1200" i="1" kern="1200" dirty="0" smtClean="0">
                <a:solidFill>
                  <a:schemeClr val="tx1"/>
                </a:solidFill>
                <a:effectLst/>
                <a:latin typeface="+mn-lt"/>
                <a:ea typeface="+mn-ea"/>
                <a:cs typeface="+mn-cs"/>
              </a:rPr>
              <a:t>atr2</a:t>
            </a:r>
            <a:r>
              <a:rPr lang="en-US" sz="1200" kern="1200" dirty="0" smtClean="0">
                <a:solidFill>
                  <a:schemeClr val="tx1"/>
                </a:solidFill>
                <a:effectLst/>
                <a:latin typeface="+mn-lt"/>
                <a:ea typeface="+mn-ea"/>
                <a:cs typeface="+mn-cs"/>
              </a:rPr>
              <a:t> gene was down-regulated via T-DNA insertion, researchers found that, although phenotypically normal, the </a:t>
            </a:r>
            <a:r>
              <a:rPr lang="en-US" sz="1200" i="1" kern="1200" dirty="0" smtClean="0">
                <a:solidFill>
                  <a:schemeClr val="tx1"/>
                </a:solidFill>
                <a:effectLst/>
                <a:latin typeface="+mn-lt"/>
                <a:ea typeface="+mn-ea"/>
                <a:cs typeface="+mn-cs"/>
              </a:rPr>
              <a:t>atr2 </a:t>
            </a:r>
            <a:r>
              <a:rPr lang="en-US" sz="1200" kern="1200" dirty="0" smtClean="0">
                <a:solidFill>
                  <a:schemeClr val="tx1"/>
                </a:solidFill>
                <a:effectLst/>
                <a:latin typeface="+mn-lt"/>
                <a:ea typeface="+mn-ea"/>
                <a:cs typeface="+mn-cs"/>
              </a:rPr>
              <a:t>mutants had increased glucose release from cellulose following base pretreatment than the wild type. This increase in </a:t>
            </a:r>
            <a:r>
              <a:rPr lang="en-US" sz="1200" kern="1200" dirty="0" err="1" smtClean="0">
                <a:solidFill>
                  <a:schemeClr val="tx1"/>
                </a:solidFill>
                <a:effectLst/>
                <a:latin typeface="+mn-lt"/>
                <a:ea typeface="+mn-ea"/>
                <a:cs typeface="+mn-cs"/>
              </a:rPr>
              <a:t>saccharification</a:t>
            </a:r>
            <a:r>
              <a:rPr lang="en-US" sz="1200" kern="1200" dirty="0" smtClean="0">
                <a:solidFill>
                  <a:schemeClr val="tx1"/>
                </a:solidFill>
                <a:effectLst/>
                <a:latin typeface="+mn-lt"/>
                <a:ea typeface="+mn-ea"/>
                <a:cs typeface="+mn-cs"/>
              </a:rPr>
              <a:t> resulted from both altered lignin structure and altered lignin content.  Their results support the contention that </a:t>
            </a:r>
            <a:r>
              <a:rPr lang="en-US" sz="1200" i="1" kern="1200" dirty="0" smtClean="0">
                <a:solidFill>
                  <a:schemeClr val="tx1"/>
                </a:solidFill>
                <a:effectLst/>
                <a:latin typeface="+mn-lt"/>
                <a:ea typeface="+mn-ea"/>
                <a:cs typeface="+mn-cs"/>
              </a:rPr>
              <a:t>ATR2 </a:t>
            </a:r>
            <a:r>
              <a:rPr lang="en-US" sz="1200" kern="1200" dirty="0" smtClean="0">
                <a:solidFill>
                  <a:schemeClr val="tx1"/>
                </a:solidFill>
                <a:effectLst/>
                <a:latin typeface="+mn-lt"/>
                <a:ea typeface="+mn-ea"/>
                <a:cs typeface="+mn-cs"/>
              </a:rPr>
              <a:t>is involved in the lignin pathway and is thus a target for engineering plant cell walls that are better suited for biofuels applications. The study also suggests additional candidates in the lignin pathway for future study.</a:t>
            </a:r>
          </a:p>
          <a:p>
            <a:pPr eaLnBrk="1" hangingPunct="1">
              <a:lnSpc>
                <a:spcPct val="80000"/>
              </a:lnSpc>
            </a:pPr>
            <a:endParaRPr lang="en-US" sz="700" b="1"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6"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7" name="Rectangle 235"/>
          <p:cNvSpPr>
            <a:spLocks noChangeArrowheads="1"/>
          </p:cNvSpPr>
          <p:nvPr userDrawn="1"/>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6" name="Rectangle 5"/>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7" name="Rectangle 235"/>
          <p:cNvSpPr>
            <a:spLocks noChangeArrowheads="1"/>
          </p:cNvSpPr>
          <p:nvPr userDrawn="1"/>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4"/>
          <p:cNvSpPr>
            <a:spLocks noGrp="1"/>
          </p:cNvSpPr>
          <p:nvPr>
            <p:ph type="dt" sz="half" idx="10"/>
          </p:nvPr>
        </p:nvSpPr>
        <p:spPr/>
        <p:txBody>
          <a:bodyPr/>
          <a:lstStyle>
            <a:lvl1pPr>
              <a:defRPr/>
            </a:lvl1pPr>
          </a:lstStyle>
          <a:p>
            <a:pPr>
              <a:defRPr/>
            </a:pPr>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dirty="0"/>
          </a:p>
        </p:txBody>
      </p:sp>
      <p:sp>
        <p:nvSpPr>
          <p:cNvPr id="11" name="Slide Number Placeholder 6"/>
          <p:cNvSpPr>
            <a:spLocks noGrp="1"/>
          </p:cNvSpPr>
          <p:nvPr>
            <p:ph type="sldNum" sz="quarter" idx="12"/>
          </p:nvPr>
        </p:nvSpPr>
        <p:spPr/>
        <p:txBody>
          <a:bodyPr/>
          <a:lstStyle>
            <a:lvl1pPr>
              <a:defRPr/>
            </a:lvl1pPr>
          </a:lstStyle>
          <a:p>
            <a:pPr>
              <a:defRPr/>
            </a:pPr>
            <a:fld id="{531FA98C-247A-46F9-A17E-E1108870C46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3"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4" name="Rectangle 8"/>
          <p:cNvSpPr/>
          <p:nvPr userDrawn="1"/>
        </p:nvSpPr>
        <p:spPr bwMode="auto">
          <a:xfrm>
            <a:off x="0" y="6629400"/>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5" name="Rectangle 235"/>
          <p:cNvSpPr>
            <a:spLocks noChangeArrowheads="1"/>
          </p:cNvSpPr>
          <p:nvPr/>
        </p:nvSpPr>
        <p:spPr bwMode="auto">
          <a:xfrm>
            <a:off x="2386013" y="6635750"/>
            <a:ext cx="6600825" cy="211138"/>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Content Placeholder 1"/>
          <p:cNvSpPr>
            <a:spLocks noGrp="1"/>
          </p:cNvSpPr>
          <p:nvPr>
            <p:ph/>
          </p:nvPr>
        </p:nvSpPr>
        <p:spPr>
          <a:xfrm>
            <a:off x="457200" y="381000"/>
            <a:ext cx="8229600" cy="57451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CD4BD2A-A61B-43C4-A97F-6D47483509E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87" r:id="rId1"/>
    <p:sldLayoutId id="2147484088" r:id="rId2"/>
    <p:sldLayoutId id="2147484092" r:id="rId3"/>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5" name="Text Box 9"/>
          <p:cNvSpPr txBox="1">
            <a:spLocks noChangeArrowheads="1"/>
          </p:cNvSpPr>
          <p:nvPr/>
        </p:nvSpPr>
        <p:spPr bwMode="auto">
          <a:xfrm>
            <a:off x="365125" y="874713"/>
            <a:ext cx="184150" cy="366712"/>
          </a:xfrm>
          <a:prstGeom prst="rect">
            <a:avLst/>
          </a:prstGeom>
          <a:noFill/>
          <a:ln w="9525">
            <a:noFill/>
            <a:miter lim="800000"/>
            <a:headEnd/>
            <a:tailEnd/>
          </a:ln>
        </p:spPr>
        <p:txBody>
          <a:bodyPr wrap="none">
            <a:spAutoFit/>
          </a:bodyPr>
          <a:lstStyle/>
          <a:p>
            <a:endParaRPr lang="en-US" b="0" dirty="0"/>
          </a:p>
        </p:txBody>
      </p:sp>
      <p:sp>
        <p:nvSpPr>
          <p:cNvPr id="12299" name="Text Box 50"/>
          <p:cNvSpPr txBox="1">
            <a:spLocks noChangeArrowheads="1"/>
          </p:cNvSpPr>
          <p:nvPr/>
        </p:nvSpPr>
        <p:spPr bwMode="auto">
          <a:xfrm>
            <a:off x="365125" y="874713"/>
            <a:ext cx="184150" cy="366712"/>
          </a:xfrm>
          <a:prstGeom prst="rect">
            <a:avLst/>
          </a:prstGeom>
          <a:noFill/>
          <a:ln w="9525">
            <a:noFill/>
            <a:miter lim="800000"/>
            <a:headEnd/>
            <a:tailEnd/>
          </a:ln>
        </p:spPr>
        <p:txBody>
          <a:bodyPr wrap="none">
            <a:spAutoFit/>
          </a:bodyPr>
          <a:lstStyle/>
          <a:p>
            <a:endParaRPr lang="en-US" b="0" dirty="0"/>
          </a:p>
        </p:txBody>
      </p:sp>
      <p:sp>
        <p:nvSpPr>
          <p:cNvPr id="5" name="TextBox 4"/>
          <p:cNvSpPr txBox="1"/>
          <p:nvPr/>
        </p:nvSpPr>
        <p:spPr>
          <a:xfrm>
            <a:off x="2286000" y="25400"/>
            <a:ext cx="6629400" cy="830997"/>
          </a:xfrm>
          <a:prstGeom prst="rect">
            <a:avLst/>
          </a:prstGeom>
          <a:noFill/>
        </p:spPr>
        <p:txBody>
          <a:bodyPr wrap="square" rtlCol="0">
            <a:spAutoFit/>
          </a:bodyPr>
          <a:lstStyle/>
          <a:p>
            <a:r>
              <a:rPr lang="en-US" sz="2400" b="1" dirty="0" smtClean="0">
                <a:latin typeface="+mn-lt"/>
              </a:rPr>
              <a:t>New Target for Engineering Lignin for Biofuel Production Identified</a:t>
            </a:r>
            <a:endParaRPr lang="en-US" sz="2400" b="1" dirty="0">
              <a:latin typeface="+mn-lt"/>
            </a:endParaRPr>
          </a:p>
        </p:txBody>
      </p:sp>
      <p:sp>
        <p:nvSpPr>
          <p:cNvPr id="6" name="TextBox 5"/>
          <p:cNvSpPr txBox="1"/>
          <p:nvPr/>
        </p:nvSpPr>
        <p:spPr>
          <a:xfrm>
            <a:off x="0" y="6019800"/>
            <a:ext cx="9144000" cy="600164"/>
          </a:xfrm>
          <a:prstGeom prst="rect">
            <a:avLst/>
          </a:prstGeom>
          <a:noFill/>
        </p:spPr>
        <p:txBody>
          <a:bodyPr wrap="square" rtlCol="0">
            <a:spAutoFit/>
          </a:bodyPr>
          <a:lstStyle/>
          <a:p>
            <a:r>
              <a:rPr lang="en-US" sz="1100" dirty="0" err="1" smtClean="0"/>
              <a:t>Sundin</a:t>
            </a:r>
            <a:r>
              <a:rPr lang="en-US" sz="1100" dirty="0" smtClean="0"/>
              <a:t> L, </a:t>
            </a:r>
            <a:r>
              <a:rPr lang="en-US" sz="1100" dirty="0" err="1" smtClean="0"/>
              <a:t>Vanholme</a:t>
            </a:r>
            <a:r>
              <a:rPr lang="en-US" sz="1100" dirty="0" smtClean="0"/>
              <a:t>, R, </a:t>
            </a:r>
            <a:r>
              <a:rPr lang="en-US" sz="1100" dirty="0" err="1" smtClean="0"/>
              <a:t>Geerinck</a:t>
            </a:r>
            <a:r>
              <a:rPr lang="en-US" sz="1100" dirty="0" smtClean="0"/>
              <a:t> J, </a:t>
            </a:r>
            <a:r>
              <a:rPr lang="en-US" sz="1100" dirty="0" err="1" smtClean="0"/>
              <a:t>Goeminne</a:t>
            </a:r>
            <a:r>
              <a:rPr lang="en-US" sz="1100" dirty="0" smtClean="0"/>
              <a:t> G, </a:t>
            </a:r>
            <a:r>
              <a:rPr lang="en-US" sz="1100" dirty="0" err="1" smtClean="0"/>
              <a:t>Höfer</a:t>
            </a:r>
            <a:r>
              <a:rPr lang="en-US" sz="1100" dirty="0" smtClean="0"/>
              <a:t> R, Kim H, Ralph J, </a:t>
            </a:r>
            <a:r>
              <a:rPr lang="en-US" sz="1100" dirty="0" err="1" smtClean="0"/>
              <a:t>Boerjan</a:t>
            </a:r>
            <a:r>
              <a:rPr lang="en-US" sz="1100" dirty="0" smtClean="0"/>
              <a:t> W. Mutation of the Inducible </a:t>
            </a:r>
            <a:r>
              <a:rPr lang="en-US" sz="1100" i="1" dirty="0" smtClean="0"/>
              <a:t>ARABIDOPSIS THALIANA CYTOCHROME P450 REDUCTASE2</a:t>
            </a:r>
            <a:r>
              <a:rPr lang="en-US" sz="1100" dirty="0" smtClean="0"/>
              <a:t> Alters Lignin Composition and Improves </a:t>
            </a:r>
            <a:r>
              <a:rPr lang="en-US" sz="1100" dirty="0" err="1" smtClean="0"/>
              <a:t>Saccharification</a:t>
            </a:r>
            <a:r>
              <a:rPr lang="en-US" sz="1100" dirty="0" smtClean="0"/>
              <a:t> </a:t>
            </a:r>
            <a:r>
              <a:rPr lang="en-US" sz="1100" i="1" dirty="0" smtClean="0"/>
              <a:t>Plant Physiol. 2014 166: 1956-1971. doi:10.1104/pp.114.245548 </a:t>
            </a:r>
            <a:endParaRPr lang="en-US" sz="1100" dirty="0" smtClean="0">
              <a:latin typeface="+mn-lt"/>
            </a:endParaRPr>
          </a:p>
        </p:txBody>
      </p:sp>
      <p:sp>
        <p:nvSpPr>
          <p:cNvPr id="7" name="TextBox 6"/>
          <p:cNvSpPr txBox="1"/>
          <p:nvPr/>
        </p:nvSpPr>
        <p:spPr>
          <a:xfrm>
            <a:off x="0" y="1066800"/>
            <a:ext cx="6324600" cy="1231106"/>
          </a:xfrm>
          <a:prstGeom prst="rect">
            <a:avLst/>
          </a:prstGeom>
          <a:noFill/>
        </p:spPr>
        <p:txBody>
          <a:bodyPr wrap="square" rtlCol="0">
            <a:spAutoFit/>
          </a:bodyPr>
          <a:lstStyle/>
          <a:p>
            <a:r>
              <a:rPr lang="en-US" sz="2000" b="1" u="sng" dirty="0" smtClean="0">
                <a:solidFill>
                  <a:schemeClr val="accent1">
                    <a:lumMod val="75000"/>
                  </a:schemeClr>
                </a:solidFill>
                <a:latin typeface="+mn-lt"/>
              </a:rPr>
              <a:t>Objective</a:t>
            </a:r>
            <a:r>
              <a:rPr lang="en-US" dirty="0" smtClean="0">
                <a:latin typeface="+mn-lt"/>
              </a:rPr>
              <a:t> To understand the control-points in lignification; to reduce the need for/cost of pretreatments by altering lignin content or composition in bioenergy feedstocks.</a:t>
            </a:r>
          </a:p>
          <a:p>
            <a:endParaRPr lang="en-US" dirty="0">
              <a:latin typeface="+mn-lt"/>
            </a:endParaRPr>
          </a:p>
        </p:txBody>
      </p:sp>
      <p:sp>
        <p:nvSpPr>
          <p:cNvPr id="8" name="TextBox 7"/>
          <p:cNvSpPr txBox="1"/>
          <p:nvPr/>
        </p:nvSpPr>
        <p:spPr>
          <a:xfrm>
            <a:off x="0" y="1905000"/>
            <a:ext cx="6324600" cy="2339102"/>
          </a:xfrm>
          <a:prstGeom prst="rect">
            <a:avLst/>
          </a:prstGeom>
          <a:noFill/>
        </p:spPr>
        <p:txBody>
          <a:bodyPr wrap="square" rtlCol="0">
            <a:spAutoFit/>
          </a:bodyPr>
          <a:lstStyle/>
          <a:p>
            <a:r>
              <a:rPr lang="en-US" sz="2000" b="1" u="sng" dirty="0" smtClean="0">
                <a:solidFill>
                  <a:schemeClr val="accent1">
                    <a:lumMod val="75000"/>
                  </a:schemeClr>
                </a:solidFill>
                <a:latin typeface="+mn-lt"/>
              </a:rPr>
              <a:t>Approach  </a:t>
            </a:r>
            <a:endParaRPr lang="en-US" sz="2000" b="1" u="sng" dirty="0">
              <a:solidFill>
                <a:schemeClr val="accent1">
                  <a:lumMod val="75000"/>
                </a:schemeClr>
              </a:solidFill>
              <a:latin typeface="+mn-lt"/>
            </a:endParaRPr>
          </a:p>
          <a:p>
            <a:pPr lvl="0">
              <a:buFont typeface="Wingdings" pitchFamily="2" charset="2"/>
              <a:buChar char="Ø"/>
            </a:pPr>
            <a:r>
              <a:rPr lang="en-US" dirty="0" smtClean="0"/>
              <a:t> </a:t>
            </a:r>
            <a:r>
              <a:rPr lang="en-US" dirty="0" smtClean="0">
                <a:latin typeface="+mn-lt"/>
              </a:rPr>
              <a:t>Microarray analysis and transcript profiling revealed </a:t>
            </a:r>
            <a:r>
              <a:rPr lang="en-US" i="1" dirty="0" smtClean="0">
                <a:latin typeface="+mn-lt"/>
              </a:rPr>
              <a:t>ATR2</a:t>
            </a:r>
            <a:r>
              <a:rPr lang="en-US" dirty="0" smtClean="0">
                <a:latin typeface="+mn-lt"/>
              </a:rPr>
              <a:t> enzyme is co-expressed with lignin biosynthetic genes, unlike the other two </a:t>
            </a:r>
            <a:r>
              <a:rPr lang="en-US" i="1" dirty="0" smtClean="0">
                <a:latin typeface="+mn-lt"/>
              </a:rPr>
              <a:t>CYP450</a:t>
            </a:r>
            <a:r>
              <a:rPr lang="en-US" dirty="0" smtClean="0">
                <a:latin typeface="+mn-lt"/>
              </a:rPr>
              <a:t> Reductace genes identified in Arabidopsis. </a:t>
            </a:r>
            <a:endParaRPr lang="en-US" dirty="0">
              <a:latin typeface="+mn-lt"/>
            </a:endParaRPr>
          </a:p>
          <a:p>
            <a:pPr lvl="0">
              <a:buFont typeface="Wingdings" pitchFamily="2" charset="2"/>
              <a:buChar char="Ø"/>
            </a:pPr>
            <a:r>
              <a:rPr lang="en-US" i="1" dirty="0" smtClean="0">
                <a:latin typeface="+mn-lt"/>
              </a:rPr>
              <a:t>ATR2 </a:t>
            </a:r>
            <a:r>
              <a:rPr lang="en-US" dirty="0" smtClean="0">
                <a:latin typeface="+mn-lt"/>
              </a:rPr>
              <a:t>expression</a:t>
            </a:r>
            <a:r>
              <a:rPr lang="en-US" i="1" dirty="0" smtClean="0">
                <a:latin typeface="+mn-lt"/>
              </a:rPr>
              <a:t> </a:t>
            </a:r>
            <a:r>
              <a:rPr lang="en-US" dirty="0" smtClean="0">
                <a:latin typeface="+mn-lt"/>
              </a:rPr>
              <a:t>was down regulated in T-DNA insertion mutants; phenotypic, metabolic, and structural differences were characterized.</a:t>
            </a:r>
          </a:p>
          <a:p>
            <a:pPr lvl="0">
              <a:buFont typeface="Wingdings" pitchFamily="2" charset="2"/>
              <a:buChar char="Ø"/>
            </a:pPr>
            <a:endParaRPr lang="en-US" dirty="0">
              <a:latin typeface="+mn-lt"/>
            </a:endParaRPr>
          </a:p>
        </p:txBody>
      </p:sp>
      <p:sp>
        <p:nvSpPr>
          <p:cNvPr id="9" name="TextBox 8"/>
          <p:cNvSpPr txBox="1"/>
          <p:nvPr/>
        </p:nvSpPr>
        <p:spPr>
          <a:xfrm>
            <a:off x="0" y="3962400"/>
            <a:ext cx="9144000" cy="2339102"/>
          </a:xfrm>
          <a:prstGeom prst="rect">
            <a:avLst/>
          </a:prstGeom>
          <a:noFill/>
        </p:spPr>
        <p:txBody>
          <a:bodyPr wrap="square" rtlCol="0">
            <a:spAutoFit/>
          </a:bodyPr>
          <a:lstStyle/>
          <a:p>
            <a:r>
              <a:rPr lang="en-US" sz="2000" b="1" u="sng" dirty="0" smtClean="0">
                <a:solidFill>
                  <a:schemeClr val="accent1">
                    <a:lumMod val="75000"/>
                  </a:schemeClr>
                </a:solidFill>
                <a:latin typeface="+mn-lt"/>
              </a:rPr>
              <a:t>Result/Impacts</a:t>
            </a:r>
          </a:p>
          <a:p>
            <a:pPr marL="285750" indent="-285750">
              <a:buFont typeface="Wingdings" panose="05000000000000000000" pitchFamily="2" charset="2"/>
              <a:buChar char="Ø"/>
            </a:pPr>
            <a:r>
              <a:rPr lang="en-US" dirty="0">
                <a:latin typeface="+mj-lt"/>
              </a:rPr>
              <a:t>Arabidopsis plants with </a:t>
            </a:r>
            <a:r>
              <a:rPr lang="en-US" i="1" dirty="0">
                <a:latin typeface="+mj-lt"/>
              </a:rPr>
              <a:t>atr2 </a:t>
            </a:r>
            <a:r>
              <a:rPr lang="en-US" dirty="0" smtClean="0">
                <a:latin typeface="+mj-lt"/>
              </a:rPr>
              <a:t>mutations, while phenotypically normal, had increased glucose release following base pretreatment, </a:t>
            </a:r>
            <a:r>
              <a:rPr lang="en-US" dirty="0">
                <a:latin typeface="+mj-lt"/>
              </a:rPr>
              <a:t>compared to wild type. </a:t>
            </a:r>
            <a:r>
              <a:rPr lang="en-US" dirty="0" smtClean="0">
                <a:latin typeface="+mj-lt"/>
              </a:rPr>
              <a:t>This results from altered lignin content and structure.</a:t>
            </a:r>
          </a:p>
          <a:p>
            <a:pPr marL="285750" indent="-285750">
              <a:buFont typeface="Wingdings" panose="05000000000000000000" pitchFamily="2" charset="2"/>
              <a:buChar char="Ø"/>
            </a:pPr>
            <a:r>
              <a:rPr lang="en-US" dirty="0" smtClean="0">
                <a:latin typeface="+mj-lt"/>
              </a:rPr>
              <a:t>Results support the contention that </a:t>
            </a:r>
            <a:r>
              <a:rPr lang="en-US" i="1" dirty="0" smtClean="0">
                <a:latin typeface="+mj-lt"/>
              </a:rPr>
              <a:t>ATR2</a:t>
            </a:r>
            <a:r>
              <a:rPr lang="en-US" dirty="0" smtClean="0">
                <a:latin typeface="+mj-lt"/>
              </a:rPr>
              <a:t> is involved in the lignin pathway and is thus a target for engineering plant cell walls that are better suited for biofuels applications.</a:t>
            </a:r>
          </a:p>
          <a:p>
            <a:pPr marL="285750" indent="-285750">
              <a:buFont typeface="Wingdings" panose="05000000000000000000" pitchFamily="2" charset="2"/>
              <a:buChar char="Ø"/>
            </a:pPr>
            <a:r>
              <a:rPr lang="en-US" dirty="0" smtClean="0">
                <a:latin typeface="+mj-lt"/>
              </a:rPr>
              <a:t>Study suggests additional candidates in these pathways for future study.</a:t>
            </a:r>
          </a:p>
          <a:p>
            <a:endParaRPr lang="en-US" dirty="0">
              <a:latin typeface="+mn-lt"/>
            </a:endParaRPr>
          </a:p>
        </p:txBody>
      </p:sp>
      <p:sp>
        <p:nvSpPr>
          <p:cNvPr id="12" name="TextBox 11"/>
          <p:cNvSpPr txBox="1"/>
          <p:nvPr/>
        </p:nvSpPr>
        <p:spPr>
          <a:xfrm>
            <a:off x="0" y="0"/>
            <a:ext cx="2416046" cy="369332"/>
          </a:xfrm>
          <a:prstGeom prst="rect">
            <a:avLst/>
          </a:prstGeom>
          <a:noFill/>
        </p:spPr>
        <p:txBody>
          <a:bodyPr wrap="none" rtlCol="0">
            <a:spAutoFit/>
          </a:bodyPr>
          <a:lstStyle/>
          <a:p>
            <a:r>
              <a:rPr lang="en-US" i="1" u="sng" dirty="0" smtClean="0">
                <a:effectLst>
                  <a:outerShdw blurRad="38100" dist="38100" dir="2700000" algn="tl">
                    <a:srgbClr val="000000">
                      <a:alpha val="43137"/>
                    </a:srgbClr>
                  </a:outerShdw>
                </a:effectLst>
                <a:latin typeface="Times New Roman" pitchFamily="18" charset="0"/>
                <a:cs typeface="Times New Roman" pitchFamily="18" charset="0"/>
              </a:rPr>
              <a:t>BRC Science Highlight</a:t>
            </a:r>
            <a:endParaRPr lang="en-US" i="1" u="sng"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3" name="Picture 2"/>
          <p:cNvPicPr>
            <a:picLocks noChangeAspect="1" noChangeArrowheads="1"/>
          </p:cNvPicPr>
          <p:nvPr/>
        </p:nvPicPr>
        <p:blipFill>
          <a:blip r:embed="rId3" cstate="print"/>
          <a:srcRect/>
          <a:stretch>
            <a:fillRect/>
          </a:stretch>
        </p:blipFill>
        <p:spPr bwMode="auto">
          <a:xfrm>
            <a:off x="152400" y="415498"/>
            <a:ext cx="1728787" cy="764523"/>
          </a:xfrm>
          <a:prstGeom prst="rect">
            <a:avLst/>
          </a:prstGeom>
          <a:noFill/>
          <a:ln w="9525">
            <a:noFill/>
            <a:miter lim="800000"/>
            <a:headEnd/>
            <a:tailEnd/>
          </a:ln>
        </p:spPr>
      </p:pic>
      <p:sp>
        <p:nvSpPr>
          <p:cNvPr id="14" name="Rectangle 235"/>
          <p:cNvSpPr>
            <a:spLocks noChangeArrowheads="1"/>
          </p:cNvSpPr>
          <p:nvPr/>
        </p:nvSpPr>
        <p:spPr bwMode="auto">
          <a:xfrm>
            <a:off x="-34925" y="6646863"/>
            <a:ext cx="2320925" cy="274637"/>
          </a:xfrm>
          <a:prstGeom prst="rect">
            <a:avLst/>
          </a:prstGeom>
          <a:noFill/>
          <a:ln w="9525" algn="ctr">
            <a:noFill/>
            <a:miter lim="800000"/>
            <a:headEnd/>
            <a:tailEnd/>
          </a:ln>
          <a:effectLst/>
        </p:spPr>
        <p:txBody>
          <a:bodyPr/>
          <a:lstStyle/>
          <a:p>
            <a:pPr marL="171450" indent="-171450" eaLnBrk="0" fontAlgn="auto" hangingPunct="0">
              <a:lnSpc>
                <a:spcPct val="90000"/>
              </a:lnSpc>
              <a:spcBef>
                <a:spcPts val="0"/>
              </a:spcBef>
              <a:spcAft>
                <a:spcPts val="0"/>
              </a:spcAft>
              <a:defRPr/>
            </a:pPr>
            <a:r>
              <a:rPr lang="en-US" sz="1200" b="1" dirty="0" smtClean="0">
                <a:solidFill>
                  <a:schemeClr val="bg1"/>
                </a:solidFill>
                <a:latin typeface="+mn-lt"/>
                <a:ea typeface="Rod"/>
                <a:cs typeface="Rod"/>
              </a:rPr>
              <a:t>	GLBRC December</a:t>
            </a:r>
            <a:r>
              <a:rPr lang="en-US" sz="1200" b="1" baseline="0" dirty="0" smtClean="0">
                <a:solidFill>
                  <a:schemeClr val="bg1"/>
                </a:solidFill>
                <a:latin typeface="+mn-lt"/>
                <a:ea typeface="Rod"/>
                <a:cs typeface="Rod"/>
              </a:rPr>
              <a:t> 2014</a:t>
            </a:r>
            <a:endParaRPr lang="en-US" sz="1200" b="1" dirty="0">
              <a:solidFill>
                <a:schemeClr val="bg1"/>
              </a:solidFill>
              <a:latin typeface="+mn-lt"/>
              <a:ea typeface="Rod"/>
              <a:cs typeface="Rod"/>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16785" y="457200"/>
            <a:ext cx="2673868" cy="3581400"/>
          </a:xfrm>
          <a:prstGeom prst="rect">
            <a:avLst/>
          </a:prstGeom>
        </p:spPr>
      </p:pic>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A86370884163584E8D01FB0BAE9A1E04" ma:contentTypeVersion="6" ma:contentTypeDescription="Create a new document." ma:contentTypeScope="" ma:versionID="5f2f950e5ef4418ac976387628e0facd">
  <xsd:schema xmlns:xsd="http://www.w3.org/2001/XMLSchema" xmlns:xs="http://www.w3.org/2001/XMLSchema" xmlns:p="http://schemas.microsoft.com/office/2006/metadata/properties" xmlns:ns1="http://schemas.microsoft.com/sharepoint/v3" xmlns:ns2="f66da2ca-f37c-4205-929f-e8e9af1907d3" xmlns:ns3="598d3dbc-fa83-42fa-b207-889270677883" targetNamespace="http://schemas.microsoft.com/office/2006/metadata/properties" ma:root="true" ma:fieldsID="a432e43444e4cc8d1908114e56ca552d" ns1:_="" ns2:_="" ns3:_="">
    <xsd:import namespace="http://schemas.microsoft.com/sharepoint/v3"/>
    <xsd:import namespace="f66da2ca-f37c-4205-929f-e8e9af1907d3"/>
    <xsd:import namespace="598d3dbc-fa83-42fa-b207-889270677883"/>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element ref="ns2:TaxKeywordTaxHTField" minOccurs="0"/>
                <xsd:element ref="ns2:TaxCatchAll" minOccurs="0"/>
                <xsd:element ref="ns3:Comments_x002c__x0020_Notes_x002c__x0020_et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66da2ca-f37c-4205-929f-e8e9af1907d3"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element name="TaxKeywordTaxHTField" ma:index="14" nillable="true" ma:taxonomy="true" ma:internalName="TaxKeywordTaxHTField" ma:taxonomyFieldName="TaxKeyword" ma:displayName="Enterprise Keywords" ma:fieldId="{23f27201-bee3-471e-b2e7-b64fd8b7ca38}" ma:taxonomyMulti="true" ma:sspId="8627bd82-0569-4858-99f3-d7174152a405" ma:termSetId="00000000-0000-0000-0000-000000000000" ma:anchorId="00000000-0000-0000-0000-000000000000" ma:open="true" ma:isKeyword="true">
      <xsd:complexType>
        <xsd:sequence>
          <xsd:element ref="pc:Terms" minOccurs="0" maxOccurs="1"/>
        </xsd:sequence>
      </xsd:complexType>
    </xsd:element>
    <xsd:element name="TaxCatchAll" ma:index="15" nillable="true" ma:displayName="Taxonomy Catch All Column" ma:hidden="true" ma:list="{52eabb01-f6f8-4398-a964-66c8658a72c0}" ma:internalName="TaxCatchAll" ma:showField="CatchAllData" ma:web="f66da2ca-f37c-4205-929f-e8e9af1907d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98d3dbc-fa83-42fa-b207-889270677883" elementFormDefault="qualified">
    <xsd:import namespace="http://schemas.microsoft.com/office/2006/documentManagement/types"/>
    <xsd:import namespace="http://schemas.microsoft.com/office/infopath/2007/PartnerControls"/>
    <xsd:element name="Comments_x002c__x0020_Notes_x002c__x0020_etc" ma:index="16" nillable="true" ma:displayName="Comments, Notes, etc" ma:internalName="Comments_x002c__x0020_Notes_x002c__x0020_etc">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KeywordTaxHTField xmlns="f66da2ca-f37c-4205-929f-e8e9af1907d3">
      <Terms xmlns="http://schemas.microsoft.com/office/infopath/2007/PartnerControls"/>
    </TaxKeywordTaxHTField>
    <TaxCatchAll xmlns="f66da2ca-f37c-4205-929f-e8e9af1907d3"/>
    <Comments_x002c__x0020_Notes_x002c__x0020_etc xmlns="598d3dbc-fa83-42fa-b207-889270677883">This has been approved by John.
Image is NOT upside down if you open in PPT</Comments_x002c__x0020_Notes_x002c__x0020_etc>
    <PublishingExpirationDate xmlns="http://schemas.microsoft.com/sharepoint/v3" xsi:nil="true"/>
    <PublishingStartDate xmlns="http://schemas.microsoft.com/sharepoint/v3" xsi:nil="true"/>
    <_dlc_DocId xmlns="f66da2ca-f37c-4205-929f-e8e9af1907d3">HUBDOC-92-429</_dlc_DocId>
    <_dlc_DocIdUrl xmlns="f66da2ca-f37c-4205-929f-e8e9af1907d3">
      <Url>https://intranet.wei.wisc.edu/glbrc/doe/_layouts/15/DocIdRedir.aspx?ID=HUBDOC-92-429</Url>
      <Description>HUBDOC-92-429</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73A89BB-3228-4566-B5DE-ED801792271A}">
  <ds:schemaRefs>
    <ds:schemaRef ds:uri="http://schemas.microsoft.com/sharepoint/events"/>
  </ds:schemaRefs>
</ds:datastoreItem>
</file>

<file path=customXml/itemProps2.xml><?xml version="1.0" encoding="utf-8"?>
<ds:datastoreItem xmlns:ds="http://schemas.openxmlformats.org/officeDocument/2006/customXml" ds:itemID="{69E72E2A-7944-448B-B104-0FB8C8D31F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66da2ca-f37c-4205-929f-e8e9af1907d3"/>
    <ds:schemaRef ds:uri="598d3dbc-fa83-42fa-b207-8892706778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5E273A0-DD58-4D63-AD59-E4FD25EB50A2}">
  <ds:schemaRefs>
    <ds:schemaRef ds:uri="http://schemas.microsoft.com/office/2006/metadata/properties"/>
    <ds:schemaRef ds:uri="http://schemas.microsoft.com/office/infopath/2007/PartnerControls"/>
    <ds:schemaRef ds:uri="f66da2ca-f37c-4205-929f-e8e9af1907d3"/>
    <ds:schemaRef ds:uri="598d3dbc-fa83-42fa-b207-889270677883"/>
    <ds:schemaRef ds:uri="http://schemas.microsoft.com/sharepoint/v3"/>
  </ds:schemaRefs>
</ds:datastoreItem>
</file>

<file path=customXml/itemProps4.xml><?xml version="1.0" encoding="utf-8"?>
<ds:datastoreItem xmlns:ds="http://schemas.openxmlformats.org/officeDocument/2006/customXml" ds:itemID="{4CE68956-2A2F-4AF9-A683-C63B389D65E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7750</TotalTime>
  <Words>608</Words>
  <Application>Microsoft Macintosh PowerPoint</Application>
  <PresentationFormat>On-screen Show (4:3)</PresentationFormat>
  <Paragraphs>20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US Department of Energy (SC)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BER</dc:title>
  <dc:creator>palmian</dc:creator>
  <cp:lastModifiedBy>Matt Wisniewski</cp:lastModifiedBy>
  <cp:revision>859</cp:revision>
  <dcterms:created xsi:type="dcterms:W3CDTF">2010-02-04T19:54:00Z</dcterms:created>
  <dcterms:modified xsi:type="dcterms:W3CDTF">2014-12-16T18:40:02Z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0x010100A86370884163584E8D01FB0BAE9A1E04</vt:lpwstr>
  </property>
  <property fmtid="{D5CDD505-2E9C-101B-9397-08002B2CF9AE}" pid="3" name="_dlc_DocIdItemGuid">
    <vt:lpwstr>9025fffa-1d0e-471e-8678-50454f8fb179</vt:lpwstr>
  </property>
  <property fmtid="{D5CDD505-2E9C-101B-9397-08002B2CF9AE}" pid="4" name="TaxKeyword">
    <vt:lpwstr/>
  </property>
</Properties>
</file>