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7"/>
  </p:notesMasterIdLst>
  <p:handoutMasterIdLst>
    <p:handoutMasterId r:id="rId8"/>
  </p:handoutMasterIdLst>
  <p:sldIdLst>
    <p:sldId id="437" r:id="rId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47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28AA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15" autoAdjust="0"/>
    <p:restoredTop sz="83100" autoAdjust="0"/>
  </p:normalViewPr>
  <p:slideViewPr>
    <p:cSldViewPr>
      <p:cViewPr varScale="1">
        <p:scale>
          <a:sx n="155" d="100"/>
          <a:sy n="155" d="100"/>
        </p:scale>
        <p:origin x="-704" y="-104"/>
      </p:cViewPr>
      <p:guideLst>
        <p:guide orient="horz" pos="2160"/>
        <p:guide pos="47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11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933470-C82D-4D91-BC44-EDDF0F3DAA3C}" type="datetimeFigureOut">
              <a:rPr lang="en-US"/>
              <a:pPr>
                <a:defRPr/>
              </a:pPr>
              <a:t>4/13/15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DC09BA1-F2D0-444F-980D-8F03A3EE7A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369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BB9D18-7567-4D19-8665-5AE6C32131D1}" type="datetimeFigureOut">
              <a:rPr lang="en-US"/>
              <a:pPr>
                <a:defRPr/>
              </a:pPr>
              <a:t>4/13/15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June 13-15, 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349337F-5096-4607-B08E-5CD7BA64E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994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A3CBC3-7A8E-4EEE-BFC3-2F119B62009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700" b="1" dirty="0" smtClean="0"/>
              <a:t>Notes:</a:t>
            </a:r>
          </a:p>
          <a:p>
            <a:pPr eaLnBrk="1" hangingPunct="1">
              <a:lnSpc>
                <a:spcPct val="80000"/>
              </a:lnSpc>
            </a:pPr>
            <a:r>
              <a:rPr lang="en-US" sz="700" b="0" dirty="0" smtClean="0"/>
              <a:t>text</a:t>
            </a:r>
          </a:p>
          <a:p>
            <a:pPr eaLnBrk="1" hangingPunct="1">
              <a:lnSpc>
                <a:spcPct val="80000"/>
              </a:lnSpc>
            </a:pPr>
            <a:endParaRPr lang="en-US" sz="7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700" b="1" dirty="0" smtClean="0"/>
              <a:t>Title again</a:t>
            </a:r>
            <a:r>
              <a:rPr lang="en-US" sz="700" b="1" baseline="0" dirty="0" smtClean="0"/>
              <a:t>:</a:t>
            </a:r>
            <a:endParaRPr lang="en-US" sz="7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700" dirty="0" smtClean="0"/>
              <a:t>Text 1-2 sentence summary?</a:t>
            </a:r>
          </a:p>
        </p:txBody>
      </p:sp>
    </p:spTree>
    <p:extLst>
      <p:ext uri="{BB962C8B-B14F-4D97-AF65-F5344CB8AC3E}">
        <p14:creationId xmlns:p14="http://schemas.microsoft.com/office/powerpoint/2010/main" val="848102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2F47E-A9F9-4782-8BF9-7C8190EEAB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235"/>
          <p:cNvSpPr>
            <a:spLocks noChangeArrowheads="1"/>
          </p:cNvSpPr>
          <p:nvPr userDrawn="1"/>
        </p:nvSpPr>
        <p:spPr bwMode="auto">
          <a:xfrm>
            <a:off x="-34925" y="6646863"/>
            <a:ext cx="232092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0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	</a:t>
            </a:r>
            <a:r>
              <a:rPr lang="en-US" sz="1200" b="1" dirty="0" smtClean="0">
                <a:solidFill>
                  <a:schemeClr val="bg1"/>
                </a:solidFill>
                <a:latin typeface="+mn-lt"/>
                <a:ea typeface="Rod"/>
                <a:cs typeface="Rod"/>
              </a:rPr>
              <a:t>BERAC</a:t>
            </a:r>
            <a:r>
              <a:rPr lang="en-US" sz="1200" b="1" baseline="0" dirty="0" smtClean="0">
                <a:solidFill>
                  <a:schemeClr val="bg1"/>
                </a:solidFill>
                <a:latin typeface="+mn-lt"/>
                <a:ea typeface="Rod"/>
                <a:cs typeface="Rod"/>
              </a:rPr>
              <a:t> February 2012</a:t>
            </a:r>
            <a:endParaRPr lang="en-US" sz="1200" b="1" dirty="0">
              <a:solidFill>
                <a:schemeClr val="bg1"/>
              </a:solidFill>
              <a:latin typeface="+mn-lt"/>
              <a:ea typeface="Rod"/>
              <a:cs typeface="Rod"/>
            </a:endParaRPr>
          </a:p>
        </p:txBody>
      </p:sp>
      <p:sp>
        <p:nvSpPr>
          <p:cNvPr id="6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235"/>
          <p:cNvSpPr>
            <a:spLocks noChangeArrowheads="1"/>
          </p:cNvSpPr>
          <p:nvPr userDrawn="1"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235"/>
          <p:cNvSpPr>
            <a:spLocks noChangeArrowheads="1"/>
          </p:cNvSpPr>
          <p:nvPr userDrawn="1"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8" name="Rectangle 235"/>
          <p:cNvSpPr>
            <a:spLocks noChangeArrowheads="1"/>
          </p:cNvSpPr>
          <p:nvPr userDrawn="1"/>
        </p:nvSpPr>
        <p:spPr bwMode="auto">
          <a:xfrm>
            <a:off x="-34925" y="6646863"/>
            <a:ext cx="232092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C0BFDF7F-2091-42BD-85DF-1CF805A99A6D}" type="slidenum">
              <a:rPr lang="en-US" sz="1000">
                <a:solidFill>
                  <a:schemeClr val="bg1"/>
                </a:solidFill>
                <a:latin typeface="+mn-lt"/>
                <a:ea typeface="Rod"/>
                <a:cs typeface="Rod"/>
              </a:rPr>
              <a:pPr marL="171450" indent="-171450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1000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	 </a:t>
            </a: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BERAC  February 2010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FA98C-247A-46F9-A17E-E1108870C4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332B0-6110-410B-9E53-9710875950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A0415-386A-4E84-B7C8-D558A72B04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82F2B-438B-40BD-A6C3-DEF1FBC8DF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8"/>
          <p:cNvSpPr/>
          <p:nvPr userDrawn="1"/>
        </p:nvSpPr>
        <p:spPr bwMode="auto">
          <a:xfrm>
            <a:off x="0" y="6629400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235"/>
          <p:cNvSpPr>
            <a:spLocks noChangeArrowheads="1"/>
          </p:cNvSpPr>
          <p:nvPr/>
        </p:nvSpPr>
        <p:spPr bwMode="auto">
          <a:xfrm>
            <a:off x="2386013" y="6635750"/>
            <a:ext cx="6600825" cy="211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D4BD2A-A61B-43C4-A97F-6D47483509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87" r:id="rId2"/>
    <p:sldLayoutId id="2147484088" r:id="rId3"/>
    <p:sldLayoutId id="2147484080" r:id="rId4"/>
    <p:sldLayoutId id="2147484081" r:id="rId5"/>
    <p:sldLayoutId id="2147484082" r:id="rId6"/>
    <p:sldLayoutId id="2147484092" r:id="rId7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s://www.glbrc.org/news/biofuels-research-uncovers-natural-fungicide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3.emf"/><Relationship Id="rId7" Type="http://schemas.openxmlformats.org/officeDocument/2006/relationships/image" Target="../media/image4.emf"/><Relationship Id="rId8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0"/>
            <a:ext cx="1728787" cy="76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3651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0" dirty="0"/>
          </a:p>
        </p:txBody>
      </p:sp>
      <p:sp>
        <p:nvSpPr>
          <p:cNvPr id="12299" name="Text Box 50"/>
          <p:cNvSpPr txBox="1">
            <a:spLocks noChangeArrowheads="1"/>
          </p:cNvSpPr>
          <p:nvPr/>
        </p:nvSpPr>
        <p:spPr bwMode="auto">
          <a:xfrm>
            <a:off x="3651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0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n-lt"/>
              </a:rPr>
              <a:t>Biofuels research uncovers </a:t>
            </a:r>
            <a:r>
              <a:rPr lang="en-US" sz="2400" b="1" dirty="0" smtClean="0">
                <a:latin typeface="+mn-lt"/>
              </a:rPr>
              <a:t>a natural fungicide </a:t>
            </a:r>
            <a:endParaRPr lang="en-US" sz="24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496" y="6043136"/>
            <a:ext cx="90205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Piotrowski JS, Okada H, Lu F, Li S, </a:t>
            </a:r>
            <a:r>
              <a:rPr lang="en-US" sz="1000" dirty="0" err="1"/>
              <a:t>Hinchman</a:t>
            </a:r>
            <a:r>
              <a:rPr lang="en-US" sz="1000" dirty="0"/>
              <a:t> L, Ranjan A, Smith D, </a:t>
            </a:r>
            <a:r>
              <a:rPr lang="en-US" sz="1000" dirty="0" err="1"/>
              <a:t>Higbee</a:t>
            </a:r>
            <a:r>
              <a:rPr lang="en-US" sz="1000" dirty="0"/>
              <a:t> A, </a:t>
            </a:r>
            <a:r>
              <a:rPr lang="en-US" sz="1000" dirty="0" err="1"/>
              <a:t>Ulbrich</a:t>
            </a:r>
            <a:r>
              <a:rPr lang="en-US" sz="1000" dirty="0"/>
              <a:t> A, Coon J, Deshpande R, Bukhman Y, </a:t>
            </a:r>
            <a:r>
              <a:rPr lang="en-US" sz="1000" dirty="0" err="1"/>
              <a:t>McIlwain</a:t>
            </a:r>
            <a:r>
              <a:rPr lang="en-US" sz="1000" dirty="0"/>
              <a:t> S, Ong I, </a:t>
            </a:r>
            <a:r>
              <a:rPr lang="en-US" sz="1000" dirty="0" err="1"/>
              <a:t>Landick</a:t>
            </a:r>
            <a:r>
              <a:rPr lang="en-US" sz="1000" dirty="0"/>
              <a:t> R, Boone C, Ralph J, Myers C, Kabbage M, </a:t>
            </a:r>
            <a:r>
              <a:rPr lang="en-US" sz="1000" dirty="0" err="1"/>
              <a:t>Ohya</a:t>
            </a:r>
            <a:r>
              <a:rPr lang="en-US" sz="1000" dirty="0"/>
              <a:t> Y. 2015. The plant derived antifungal agent poacic acid targets β-1,3-glucan. </a:t>
            </a:r>
            <a:r>
              <a:rPr lang="en-US" sz="1000" i="1" dirty="0"/>
              <a:t>Proceedings of the National Academy of Sciences 112, E1490-1497 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985897"/>
            <a:ext cx="48006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Objective</a:t>
            </a:r>
            <a:r>
              <a:rPr lang="en-US" dirty="0" smtClean="0">
                <a:latin typeface="+mn-lt"/>
              </a:rPr>
              <a:t> </a:t>
            </a:r>
            <a:endParaRPr lang="en-US" dirty="0" smtClean="0">
              <a:latin typeface="+mn-lt"/>
            </a:endParaRPr>
          </a:p>
          <a:p>
            <a:r>
              <a:rPr lang="en-US" sz="1600" dirty="0" smtClean="0">
                <a:latin typeface="Arial"/>
                <a:cs typeface="Arial"/>
              </a:rPr>
              <a:t>Plant </a:t>
            </a:r>
            <a:r>
              <a:rPr lang="en-US" sz="1600" dirty="0" smtClean="0">
                <a:latin typeface="Arial"/>
                <a:cs typeface="Arial"/>
              </a:rPr>
              <a:t>derived fermentation inhibitors are a challenge to efficient biofuel production; however, they may also have added value as novel antibiotics. A new antifungal agent was discovered from a set of poorly studied lignin derivatives, </a:t>
            </a:r>
            <a:r>
              <a:rPr lang="en-US" sz="1600" dirty="0" err="1" smtClean="0">
                <a:latin typeface="Arial"/>
                <a:cs typeface="Arial"/>
              </a:rPr>
              <a:t>diferulates</a:t>
            </a:r>
            <a:r>
              <a:rPr lang="en-US" sz="1600" dirty="0" smtClean="0">
                <a:latin typeface="Arial"/>
                <a:cs typeface="Arial"/>
              </a:rPr>
              <a:t>.</a:t>
            </a:r>
          </a:p>
          <a:p>
            <a:pPr algn="just"/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2803029"/>
            <a:ext cx="473392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Approach  </a:t>
            </a:r>
            <a:endParaRPr lang="en-US" sz="2000" b="1" u="sng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1600" dirty="0" smtClean="0"/>
              <a:t> </a:t>
            </a:r>
            <a:r>
              <a:rPr lang="en-US" sz="1600" dirty="0">
                <a:latin typeface="Arial"/>
                <a:cs typeface="Arial"/>
              </a:rPr>
              <a:t>A</a:t>
            </a:r>
            <a:r>
              <a:rPr lang="en-US" sz="1600" dirty="0" smtClean="0">
                <a:latin typeface="Arial"/>
                <a:cs typeface="Arial"/>
              </a:rPr>
              <a:t> combination of yeast chemical genomic and microscopic profiling was used to identify the cellular target of the </a:t>
            </a:r>
            <a:r>
              <a:rPr lang="en-US" sz="1600" dirty="0" err="1" smtClean="0">
                <a:latin typeface="Arial"/>
                <a:cs typeface="Arial"/>
              </a:rPr>
              <a:t>diferulate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lang="en-US" sz="1600" dirty="0" err="1" smtClean="0">
                <a:latin typeface="Arial"/>
                <a:cs typeface="Arial"/>
              </a:rPr>
              <a:t>poacic</a:t>
            </a:r>
            <a:r>
              <a:rPr lang="en-US" sz="1600" dirty="0" smtClean="0">
                <a:latin typeface="Arial"/>
                <a:cs typeface="Arial"/>
              </a:rPr>
              <a:t> acid.</a:t>
            </a:r>
            <a:endParaRPr lang="en-US" sz="1600" dirty="0">
              <a:latin typeface="Arial"/>
              <a:cs typeface="Arial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smtClean="0">
                <a:latin typeface="Arial"/>
                <a:cs typeface="Arial"/>
              </a:rPr>
              <a:t>The activity of this agent was tested against economically significant plant pathogens  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357807"/>
            <a:ext cx="8839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Result/Impacts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Arial"/>
                <a:cs typeface="Arial"/>
              </a:rPr>
              <a:t>Poacic acid represents a novel agent specifically targeting the glucan layer in both fungal and oomycete cell walls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Arial"/>
                <a:cs typeface="Arial"/>
              </a:rPr>
              <a:t>As a plant-derived agent, it has potential value as a new antifungal agent in </a:t>
            </a:r>
            <a:r>
              <a:rPr lang="en-US" sz="1600" dirty="0" smtClean="0">
                <a:latin typeface="Arial"/>
                <a:cs typeface="Arial"/>
              </a:rPr>
              <a:t>organic </a:t>
            </a:r>
            <a:r>
              <a:rPr lang="en-US" sz="1600" dirty="0" smtClean="0">
                <a:latin typeface="Arial"/>
                <a:cs typeface="Arial"/>
              </a:rPr>
              <a:t>and conventional agriculture.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Arial"/>
                <a:cs typeface="Arial"/>
                <a:hlinkClick r:id="rId4"/>
              </a:rPr>
              <a:t>https://www.glbrc.org/news/biofuels-research-uncovers-natural-fungicide</a:t>
            </a:r>
            <a:endParaRPr lang="en-US" sz="1600" dirty="0" smtClean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BRC Science Highlight</a:t>
            </a:r>
            <a:endParaRPr lang="en-US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800600" y="432029"/>
            <a:ext cx="3962401" cy="4216171"/>
            <a:chOff x="4800600" y="830997"/>
            <a:chExt cx="3962401" cy="421617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00600" y="1027113"/>
              <a:ext cx="2622828" cy="179228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84827" y="830997"/>
              <a:ext cx="894155" cy="177763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44351" y="2971800"/>
              <a:ext cx="2194649" cy="2053619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7391400" y="2971800"/>
              <a:ext cx="1348446" cy="2075368"/>
              <a:chOff x="7391400" y="2926031"/>
              <a:chExt cx="1348446" cy="2075368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67005" y="2926031"/>
                <a:ext cx="1102748" cy="1904639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7391400" y="4724400"/>
                <a:ext cx="13484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 smtClean="0"/>
                  <a:t>Poacic acid inhibits the oomycete </a:t>
                </a:r>
              </a:p>
              <a:p>
                <a:pPr algn="ctr"/>
                <a:r>
                  <a:rPr lang="en-US" sz="600" i="1" dirty="0" err="1" smtClean="0"/>
                  <a:t>Phytophthora</a:t>
                </a:r>
                <a:r>
                  <a:rPr lang="en-US" sz="600" i="1" dirty="0" smtClean="0"/>
                  <a:t> </a:t>
                </a:r>
                <a:r>
                  <a:rPr lang="en-US" sz="600" i="1" dirty="0" err="1" smtClean="0"/>
                  <a:t>sojae</a:t>
                </a:r>
                <a:endParaRPr lang="en-US" sz="600" i="1" dirty="0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7423429" y="2594778"/>
              <a:ext cx="13395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dirty="0" smtClean="0"/>
                <a:t>Poacic acid inhibits fungal cell wall biogenesis and causes abnormal cell morphology</a:t>
              </a:r>
              <a:endParaRPr lang="en-US" sz="600" i="1" dirty="0"/>
            </a:p>
          </p:txBody>
        </p:sp>
      </p:grpSp>
      <p:sp>
        <p:nvSpPr>
          <p:cNvPr id="21" name="Rectangle 235"/>
          <p:cNvSpPr>
            <a:spLocks noChangeArrowheads="1"/>
          </p:cNvSpPr>
          <p:nvPr/>
        </p:nvSpPr>
        <p:spPr bwMode="auto">
          <a:xfrm>
            <a:off x="0" y="6629400"/>
            <a:ext cx="232092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+mn-lt"/>
                <a:ea typeface="Rod"/>
                <a:cs typeface="Rod"/>
              </a:rPr>
              <a:t>GLBRC </a:t>
            </a:r>
            <a:r>
              <a:rPr lang="en-US" sz="1200" b="1" dirty="0" smtClean="0">
                <a:solidFill>
                  <a:schemeClr val="bg1"/>
                </a:solidFill>
                <a:latin typeface="+mn-lt"/>
                <a:ea typeface="Rod"/>
                <a:cs typeface="Rod"/>
              </a:rPr>
              <a:t>April 2015</a:t>
            </a:r>
            <a:endParaRPr lang="en-US" sz="1200" b="1" dirty="0">
              <a:solidFill>
                <a:schemeClr val="bg1"/>
              </a:solidFill>
              <a:latin typeface="+mn-lt"/>
              <a:ea typeface="Rod"/>
              <a:cs typeface="Rod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f66da2ca-f37c-4205-929f-e8e9af1907d3">
      <Terms xmlns="http://schemas.microsoft.com/office/infopath/2007/PartnerControls"/>
    </TaxKeywordTaxHTField>
    <TaxCatchAll xmlns="f66da2ca-f37c-4205-929f-e8e9af1907d3"/>
    <Comments_x002c__x0020_Notes_x002c__x0020_etc xmlns="598d3dbc-fa83-42fa-b207-889270677883" xsi:nil="true"/>
    <PublishingExpirationDate xmlns="http://schemas.microsoft.com/sharepoint/v3" xsi:nil="true"/>
    <PublishingStartDate xmlns="http://schemas.microsoft.com/sharepoint/v3" xsi:nil="true"/>
    <_dlc_DocId xmlns="f66da2ca-f37c-4205-929f-e8e9af1907d3">HUBDOC-169-473</_dlc_DocId>
    <_dlc_DocIdUrl xmlns="f66da2ca-f37c-4205-929f-e8e9af1907d3">
      <Url>https://intranet.wei.wisc.edu/glbrc/doe/_layouts/15/DocIdRedir.aspx?ID=HUBDOC-169-473</Url>
      <Description>HUBDOC-169-473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7064B81CB5A84D8992C1DDBD34D590" ma:contentTypeVersion="0" ma:contentTypeDescription="Create a new document." ma:contentTypeScope="" ma:versionID="6738319440a0d4a8b574b44f29c8374c">
  <xsd:schema xmlns:xsd="http://www.w3.org/2001/XMLSchema" xmlns:xs="http://www.w3.org/2001/XMLSchema" xmlns:p="http://schemas.microsoft.com/office/2006/metadata/properties" xmlns:ns1="http://schemas.microsoft.com/sharepoint/v3" xmlns:ns2="f66da2ca-f37c-4205-929f-e8e9af1907d3" xmlns:ns3="598d3dbc-fa83-42fa-b207-889270677883" targetNamespace="http://schemas.microsoft.com/office/2006/metadata/properties" ma:root="true" ma:fieldsID="6ee46b2ab99f8bb7e069b4b66d7ecdec" ns1:_="" ns2:_="" ns3:_="">
    <xsd:import namespace="http://schemas.microsoft.com/sharepoint/v3"/>
    <xsd:import namespace="f66da2ca-f37c-4205-929f-e8e9af1907d3"/>
    <xsd:import namespace="598d3dbc-fa83-42fa-b207-88927067788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2:TaxKeywordTaxHTField" minOccurs="0"/>
                <xsd:element ref="ns2:TaxCatchAll" minOccurs="0"/>
                <xsd:element ref="ns3:Comments_x002c__x0020_Notes_x002c__x0020_et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da2ca-f37c-4205-929f-e8e9af1907d3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14" nillable="true" ma:taxonomy="true" ma:internalName="TaxKeywordTaxHTField" ma:taxonomyFieldName="TaxKeyword" ma:displayName="Enterprise Keywords" ma:fieldId="{23f27201-bee3-471e-b2e7-b64fd8b7ca38}" ma:taxonomyMulti="true" ma:sspId="8627bd82-0569-4858-99f3-d7174152a40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52eabb01-f6f8-4398-a964-66c8658a72c0}" ma:internalName="TaxCatchAll" ma:showField="CatchAllData" ma:web="f66da2ca-f37c-4205-929f-e8e9af1907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8d3dbc-fa83-42fa-b207-889270677883" elementFormDefault="qualified">
    <xsd:import namespace="http://schemas.microsoft.com/office/2006/documentManagement/types"/>
    <xsd:import namespace="http://schemas.microsoft.com/office/infopath/2007/PartnerControls"/>
    <xsd:element name="Comments_x002c__x0020_Notes_x002c__x0020_etc" ma:index="16" nillable="true" ma:displayName="Comments, Notes, etc" ma:internalName="Comments_x002c__x0020_Notes_x002c__x0020_etc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3A89BB-3228-4566-B5DE-ED801792271A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4CE68956-2A2F-4AF9-A683-C63B389D65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E273A0-DD58-4D63-AD59-E4FD25EB50A2}">
  <ds:schemaRefs>
    <ds:schemaRef ds:uri="http://schemas.microsoft.com/office/2006/metadata/properties"/>
    <ds:schemaRef ds:uri="http://schemas.microsoft.com/office/infopath/2007/PartnerControls"/>
    <ds:schemaRef ds:uri="f66da2ca-f37c-4205-929f-e8e9af1907d3"/>
    <ds:schemaRef ds:uri="598d3dbc-fa83-42fa-b207-889270677883"/>
    <ds:schemaRef ds:uri="http://schemas.microsoft.com/sharepoint/v3"/>
  </ds:schemaRefs>
</ds:datastoreItem>
</file>

<file path=customXml/itemProps4.xml><?xml version="1.0" encoding="utf-8"?>
<ds:datastoreItem xmlns:ds="http://schemas.openxmlformats.org/officeDocument/2006/customXml" ds:itemID="{630E1BF6-E144-4EF6-9C10-F138380785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6da2ca-f37c-4205-929f-e8e9af1907d3"/>
    <ds:schemaRef ds:uri="598d3dbc-fa83-42fa-b207-8892706778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7613</TotalTime>
  <Words>272</Words>
  <Application>Microsoft Macintosh PowerPoint</Application>
  <PresentationFormat>On-screen Show (4:3)</PresentationFormat>
  <Paragraphs>22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US Department of Energy (SC)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BER</dc:title>
  <dc:creator>palmian</dc:creator>
  <cp:lastModifiedBy>Matt Wisniewski</cp:lastModifiedBy>
  <cp:revision>853</cp:revision>
  <dcterms:created xsi:type="dcterms:W3CDTF">2010-02-04T19:54:00Z</dcterms:created>
  <dcterms:modified xsi:type="dcterms:W3CDTF">2015-04-13T18:35:13Z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0x010100247064B81CB5A84D8992C1DDBD34D590</vt:lpwstr>
  </property>
  <property fmtid="{D5CDD505-2E9C-101B-9397-08002B2CF9AE}" pid="3" name="_dlc_DocIdItemGuid">
    <vt:lpwstr>de4ed640-688f-47b9-9dc7-d52fcf550088</vt:lpwstr>
  </property>
  <property fmtid="{D5CDD505-2E9C-101B-9397-08002B2CF9AE}" pid="4" name="TaxKeyword">
    <vt:lpwstr/>
  </property>
</Properties>
</file>