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tiff" ContentType="image/tiff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customXml/itemProps4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5"/>
  </p:sldMasterIdLst>
  <p:notesMasterIdLst>
    <p:notesMasterId r:id="rId7"/>
  </p:notesMasterIdLst>
  <p:handoutMasterIdLst>
    <p:handoutMasterId r:id="rId8"/>
  </p:handoutMasterIdLst>
  <p:sldIdLst>
    <p:sldId id="437" r:id="rId6"/>
  </p:sldIdLst>
  <p:sldSz cx="9144000" cy="6858000" type="screen4x3"/>
  <p:notesSz cx="7010400" cy="92964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4752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928">
          <p15:clr>
            <a:srgbClr val="A4A3A4"/>
          </p15:clr>
        </p15:guide>
        <p15:guide id="2" pos="2208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6600"/>
    <a:srgbClr val="28AA3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vertBarState="minimized" horzBarState="maximized">
    <p:restoredLeft sz="5266" autoAdjust="0"/>
    <p:restoredTop sz="96414" autoAdjust="0"/>
  </p:normalViewPr>
  <p:slideViewPr>
    <p:cSldViewPr snapToGrid="0">
      <p:cViewPr varScale="1">
        <p:scale>
          <a:sx n="127" d="100"/>
          <a:sy n="127" d="100"/>
        </p:scale>
        <p:origin x="408" y="184"/>
      </p:cViewPr>
      <p:guideLst>
        <p:guide orient="horz" pos="2160"/>
        <p:guide pos="4752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>
      <p:cViewPr>
        <p:scale>
          <a:sx n="100" d="100"/>
          <a:sy n="100" d="100"/>
        </p:scale>
        <p:origin x="-1110" y="-78"/>
      </p:cViewPr>
      <p:guideLst>
        <p:guide orient="horz" pos="2928"/>
        <p:guide pos="2208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handoutMaster" Target="handoutMasters/handoutMaster1.xml"/><Relationship Id="rId3" Type="http://schemas.openxmlformats.org/officeDocument/2006/relationships/customXml" Target="../customXml/item3.xml"/><Relationship Id="rId7" Type="http://schemas.openxmlformats.org/officeDocument/2006/relationships/notesMaster" Target="notesMasters/notesMaster1.xml"/><Relationship Id="rId12" Type="http://schemas.openxmlformats.org/officeDocument/2006/relationships/tableStyles" Target="tableStyles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slide" Target="slides/slide1.xml"/><Relationship Id="rId11" Type="http://schemas.openxmlformats.org/officeDocument/2006/relationships/theme" Target="theme/theme1.xml"/><Relationship Id="rId5" Type="http://schemas.openxmlformats.org/officeDocument/2006/relationships/slideMaster" Target="slideMasters/slideMaster1.xml"/><Relationship Id="rId10" Type="http://schemas.openxmlformats.org/officeDocument/2006/relationships/viewProps" Target="viewProps.xml"/><Relationship Id="rId4" Type="http://schemas.openxmlformats.org/officeDocument/2006/relationships/customXml" Target="../customXml/item4.xml"/><Relationship Id="rId9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3037840" cy="464820"/>
          </a:xfrm>
          <a:prstGeom prst="rect">
            <a:avLst/>
          </a:prstGeom>
        </p:spPr>
        <p:txBody>
          <a:bodyPr vert="horz" lIns="93167" tIns="46584" rIns="93167" bIns="46584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67" tIns="46584" rIns="93167" bIns="46584" rtlCol="0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01933470-C82D-4D91-BC44-EDDF0F3DAA3C}" type="datetimeFigureOut">
              <a:rPr lang="en-US"/>
              <a:pPr>
                <a:defRPr/>
              </a:pPr>
              <a:t>4/29/20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1" y="8829967"/>
            <a:ext cx="3037840" cy="464820"/>
          </a:xfrm>
          <a:prstGeom prst="rect">
            <a:avLst/>
          </a:prstGeom>
        </p:spPr>
        <p:txBody>
          <a:bodyPr vert="horz" lIns="93167" tIns="46584" rIns="93167" bIns="46584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67" tIns="46584" rIns="93167" bIns="46584" rtlCol="0" anchor="b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CDC09BA1-F2D0-444F-980D-8F03A3EE7AE6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26369007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3037840" cy="464820"/>
          </a:xfrm>
          <a:prstGeom prst="rect">
            <a:avLst/>
          </a:prstGeom>
        </p:spPr>
        <p:txBody>
          <a:bodyPr vert="horz" lIns="93167" tIns="46584" rIns="93167" bIns="46584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67" tIns="46584" rIns="93167" bIns="46584" rtlCol="0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D1BB9D18-7567-4D19-8665-5AE6C32131D1}" type="datetimeFigureOut">
              <a:rPr lang="en-US"/>
              <a:pPr>
                <a:defRPr/>
              </a:pPr>
              <a:t>4/29/20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67" tIns="46584" rIns="93167" bIns="46584" rtlCol="0" anchor="ctr"/>
          <a:lstStyle/>
          <a:p>
            <a:pPr lvl="0"/>
            <a:endParaRPr lang="en-US" noProof="0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67" tIns="46584" rIns="93167" bIns="46584" rtlCol="0">
            <a:normAutofit/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1" y="8829967"/>
            <a:ext cx="3037840" cy="464820"/>
          </a:xfrm>
          <a:prstGeom prst="rect">
            <a:avLst/>
          </a:prstGeom>
        </p:spPr>
        <p:txBody>
          <a:bodyPr vert="horz" lIns="93167" tIns="46584" rIns="93167" bIns="46584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r>
              <a:rPr lang="en-US" dirty="0"/>
              <a:t>June 13-15, 2011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67" tIns="46584" rIns="93167" bIns="46584" rtlCol="0" anchor="b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7349337F-5096-4607-B08E-5CD7BA64E5E0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17994335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ACA3CBC3-7A8E-4EEE-BFC3-2F119B620096}" type="slidenum">
              <a:rPr lang="en-US"/>
              <a:pPr/>
              <a:t>1</a:t>
            </a:fld>
            <a:endParaRPr lang="en-US" dirty="0"/>
          </a:p>
        </p:txBody>
      </p:sp>
      <p:sp>
        <p:nvSpPr>
          <p:cNvPr id="3277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277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>
            <a:noAutofit/>
          </a:bodyPr>
          <a:lstStyle/>
          <a:p>
            <a:pPr eaLnBrk="1" hangingPunct="1">
              <a:lnSpc>
                <a:spcPct val="80000"/>
              </a:lnSpc>
            </a:pPr>
            <a:r>
              <a:rPr lang="en-US" sz="700" b="1" dirty="0"/>
              <a:t>Notes:</a:t>
            </a:r>
          </a:p>
          <a:p>
            <a:pPr eaLnBrk="1" hangingPunct="1">
              <a:lnSpc>
                <a:spcPct val="80000"/>
              </a:lnSpc>
            </a:pPr>
            <a:r>
              <a:rPr lang="en-US" sz="700" b="0" dirty="0"/>
              <a:t>text</a:t>
            </a:r>
          </a:p>
          <a:p>
            <a:pPr eaLnBrk="1" hangingPunct="1">
              <a:lnSpc>
                <a:spcPct val="80000"/>
              </a:lnSpc>
            </a:pPr>
            <a:endParaRPr lang="en-US" sz="700" b="1" dirty="0"/>
          </a:p>
          <a:p>
            <a:pPr eaLnBrk="1" hangingPunct="1">
              <a:lnSpc>
                <a:spcPct val="80000"/>
              </a:lnSpc>
            </a:pPr>
            <a:r>
              <a:rPr lang="en-US" sz="700" b="1" dirty="0"/>
              <a:t>Title again</a:t>
            </a:r>
            <a:r>
              <a:rPr lang="en-US" sz="700" b="1" baseline="0" dirty="0"/>
              <a:t>:</a:t>
            </a:r>
            <a:endParaRPr lang="en-US" sz="700" b="1" dirty="0"/>
          </a:p>
          <a:p>
            <a:pPr eaLnBrk="1" hangingPunct="1">
              <a:lnSpc>
                <a:spcPct val="80000"/>
              </a:lnSpc>
            </a:pPr>
            <a:r>
              <a:rPr lang="en-US" sz="700" dirty="0"/>
              <a:t>Text 1-2 sentence summary?</a:t>
            </a: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8"/>
          <p:cNvSpPr/>
          <p:nvPr userDrawn="1"/>
        </p:nvSpPr>
        <p:spPr bwMode="auto">
          <a:xfrm>
            <a:off x="0" y="6634163"/>
            <a:ext cx="2333625" cy="22860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 eaLnBrk="0" fontAlgn="auto" hangingPunct="0">
              <a:spcBef>
                <a:spcPts val="0"/>
              </a:spcBef>
              <a:spcAft>
                <a:spcPts val="0"/>
              </a:spcAft>
              <a:defRPr/>
            </a:pPr>
            <a:endParaRPr lang="en-US" dirty="0"/>
          </a:p>
        </p:txBody>
      </p:sp>
      <p:sp>
        <p:nvSpPr>
          <p:cNvPr id="6" name="Rectangle 7"/>
          <p:cNvSpPr/>
          <p:nvPr userDrawn="1"/>
        </p:nvSpPr>
        <p:spPr bwMode="auto">
          <a:xfrm>
            <a:off x="2360613" y="6634163"/>
            <a:ext cx="6784975" cy="22860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 eaLnBrk="0" fontAlgn="auto" hangingPunct="0">
              <a:spcBef>
                <a:spcPts val="0"/>
              </a:spcBef>
              <a:spcAft>
                <a:spcPts val="0"/>
              </a:spcAft>
              <a:defRPr/>
            </a:pPr>
            <a:endParaRPr lang="en-US" dirty="0"/>
          </a:p>
        </p:txBody>
      </p:sp>
      <p:sp>
        <p:nvSpPr>
          <p:cNvPr id="7" name="Rectangle 235"/>
          <p:cNvSpPr>
            <a:spLocks noChangeArrowheads="1"/>
          </p:cNvSpPr>
          <p:nvPr userDrawn="1"/>
        </p:nvSpPr>
        <p:spPr bwMode="auto">
          <a:xfrm>
            <a:off x="2398713" y="6646863"/>
            <a:ext cx="6588125" cy="211137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171450" indent="-171450" algn="r" eaLnBrk="0" fontAlgn="auto" hangingPunct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200" b="1" dirty="0">
                <a:solidFill>
                  <a:schemeClr val="bg1"/>
                </a:solidFill>
                <a:latin typeface="+mn-lt"/>
                <a:ea typeface="Rod"/>
                <a:cs typeface="Rod"/>
              </a:rPr>
              <a:t>Department of Energy  •  Office of Science  •  Biological and Environmental Research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8"/>
          <p:cNvSpPr/>
          <p:nvPr userDrawn="1"/>
        </p:nvSpPr>
        <p:spPr bwMode="auto">
          <a:xfrm>
            <a:off x="0" y="6634163"/>
            <a:ext cx="2333625" cy="22860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 eaLnBrk="0" fontAlgn="auto" hangingPunct="0">
              <a:spcBef>
                <a:spcPts val="0"/>
              </a:spcBef>
              <a:spcAft>
                <a:spcPts val="0"/>
              </a:spcAft>
              <a:defRPr/>
            </a:pPr>
            <a:endParaRPr lang="en-US" dirty="0"/>
          </a:p>
        </p:txBody>
      </p:sp>
      <p:sp>
        <p:nvSpPr>
          <p:cNvPr id="6" name="Rectangle 5"/>
          <p:cNvSpPr/>
          <p:nvPr userDrawn="1"/>
        </p:nvSpPr>
        <p:spPr bwMode="auto">
          <a:xfrm>
            <a:off x="2360613" y="6634163"/>
            <a:ext cx="6784975" cy="22860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 eaLnBrk="0" fontAlgn="auto" hangingPunct="0">
              <a:spcBef>
                <a:spcPts val="0"/>
              </a:spcBef>
              <a:spcAft>
                <a:spcPts val="0"/>
              </a:spcAft>
              <a:defRPr/>
            </a:pPr>
            <a:endParaRPr lang="en-US" dirty="0"/>
          </a:p>
        </p:txBody>
      </p:sp>
      <p:sp>
        <p:nvSpPr>
          <p:cNvPr id="7" name="Rectangle 235"/>
          <p:cNvSpPr>
            <a:spLocks noChangeArrowheads="1"/>
          </p:cNvSpPr>
          <p:nvPr userDrawn="1"/>
        </p:nvSpPr>
        <p:spPr bwMode="auto">
          <a:xfrm>
            <a:off x="2398713" y="6646863"/>
            <a:ext cx="6588125" cy="211137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171450" indent="-171450" algn="r" eaLnBrk="0" fontAlgn="auto" hangingPunct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200" b="1" dirty="0">
                <a:solidFill>
                  <a:schemeClr val="bg1"/>
                </a:solidFill>
                <a:latin typeface="+mn-lt"/>
                <a:ea typeface="Rod"/>
                <a:cs typeface="Rod"/>
              </a:rPr>
              <a:t>Department of Energy  •  Office of Science  •  Biological and Environmental Research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9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10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11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1FA98C-247A-46F9-A17E-E1108870C462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7"/>
          <p:cNvSpPr/>
          <p:nvPr userDrawn="1"/>
        </p:nvSpPr>
        <p:spPr bwMode="auto">
          <a:xfrm>
            <a:off x="2360613" y="6634163"/>
            <a:ext cx="6784975" cy="22860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 eaLnBrk="0" fontAlgn="auto" hangingPunct="0">
              <a:spcBef>
                <a:spcPts val="0"/>
              </a:spcBef>
              <a:spcAft>
                <a:spcPts val="0"/>
              </a:spcAft>
              <a:defRPr/>
            </a:pPr>
            <a:endParaRPr lang="en-US" dirty="0"/>
          </a:p>
        </p:txBody>
      </p:sp>
      <p:sp>
        <p:nvSpPr>
          <p:cNvPr id="4" name="Rectangle 8"/>
          <p:cNvSpPr/>
          <p:nvPr userDrawn="1"/>
        </p:nvSpPr>
        <p:spPr bwMode="auto">
          <a:xfrm>
            <a:off x="0" y="6629400"/>
            <a:ext cx="2333625" cy="22860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 eaLnBrk="0" fontAlgn="auto" hangingPunct="0">
              <a:spcBef>
                <a:spcPts val="0"/>
              </a:spcBef>
              <a:spcAft>
                <a:spcPts val="0"/>
              </a:spcAft>
              <a:defRPr/>
            </a:pPr>
            <a:endParaRPr lang="en-US" dirty="0"/>
          </a:p>
        </p:txBody>
      </p:sp>
      <p:sp>
        <p:nvSpPr>
          <p:cNvPr id="5" name="Rectangle 235"/>
          <p:cNvSpPr>
            <a:spLocks noChangeArrowheads="1"/>
          </p:cNvSpPr>
          <p:nvPr/>
        </p:nvSpPr>
        <p:spPr bwMode="auto">
          <a:xfrm>
            <a:off x="2386013" y="6635750"/>
            <a:ext cx="6600825" cy="211138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171450" indent="-171450" algn="r" eaLnBrk="0" fontAlgn="auto" hangingPunct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200" b="1" dirty="0">
                <a:solidFill>
                  <a:schemeClr val="bg1"/>
                </a:solidFill>
                <a:latin typeface="+mn-lt"/>
                <a:ea typeface="Rod"/>
                <a:cs typeface="Rod"/>
              </a:rPr>
              <a:t>Department of Energy  •  Office of Science  •  Biological and Environmental Research</a:t>
            </a:r>
          </a:p>
        </p:txBody>
      </p:sp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457200" y="381000"/>
            <a:ext cx="8229600" cy="5745163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</p:cSld>
  <p:clrMapOvr>
    <a:masterClrMapping/>
  </p:clrMapOvr>
  <p:transition spd="slow"/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ECD4BD2A-A61B-43C4-A97F-6D47483509E7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087" r:id="rId1"/>
    <p:sldLayoutId id="2147484088" r:id="rId2"/>
    <p:sldLayoutId id="2147484092" r:id="rId3"/>
  </p:sldLayoutIdLst>
  <p:hf sldNum="0"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2.tif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5" name="Text Box 9"/>
          <p:cNvSpPr txBox="1">
            <a:spLocks noChangeArrowheads="1"/>
          </p:cNvSpPr>
          <p:nvPr/>
        </p:nvSpPr>
        <p:spPr bwMode="auto">
          <a:xfrm>
            <a:off x="365125" y="8747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endParaRPr lang="en-US" b="0" dirty="0"/>
          </a:p>
        </p:txBody>
      </p:sp>
      <p:sp>
        <p:nvSpPr>
          <p:cNvPr id="12299" name="Text Box 50"/>
          <p:cNvSpPr txBox="1">
            <a:spLocks noChangeArrowheads="1"/>
          </p:cNvSpPr>
          <p:nvPr/>
        </p:nvSpPr>
        <p:spPr bwMode="auto">
          <a:xfrm>
            <a:off x="365125" y="8747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endParaRPr lang="en-US" b="0" dirty="0"/>
          </a:p>
        </p:txBody>
      </p:sp>
      <p:sp>
        <p:nvSpPr>
          <p:cNvPr id="5" name="TextBox 4"/>
          <p:cNvSpPr txBox="1"/>
          <p:nvPr/>
        </p:nvSpPr>
        <p:spPr>
          <a:xfrm>
            <a:off x="2882093" y="11575"/>
            <a:ext cx="618088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+mn-lt"/>
              </a:rPr>
              <a:t>Synthetic hybrids combine genomes of six yeast species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135081" y="6352562"/>
            <a:ext cx="8686800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100" dirty="0">
                <a:latin typeface="+mn-lt"/>
              </a:rPr>
              <a:t>Peris, D. </a:t>
            </a:r>
            <a:r>
              <a:rPr lang="en-US" sz="1100" i="1" dirty="0">
                <a:latin typeface="+mn-lt"/>
              </a:rPr>
              <a:t>et al. </a:t>
            </a:r>
            <a:r>
              <a:rPr lang="en-US" sz="1100" dirty="0">
                <a:latin typeface="+mn-lt"/>
              </a:rPr>
              <a:t>”Synthetic hybrids of six yeast species.” </a:t>
            </a:r>
            <a:r>
              <a:rPr lang="en-US" sz="1100" i="1" dirty="0">
                <a:latin typeface="+mn-lt"/>
              </a:rPr>
              <a:t>Nature Communications</a:t>
            </a:r>
            <a:r>
              <a:rPr lang="en-US" sz="1100" dirty="0">
                <a:latin typeface="+mn-lt"/>
              </a:rPr>
              <a:t> (2020) </a:t>
            </a:r>
            <a:r>
              <a:rPr lang="en-US" sz="1100" b="1" dirty="0">
                <a:latin typeface="+mn-lt"/>
              </a:rPr>
              <a:t>11</a:t>
            </a:r>
            <a:r>
              <a:rPr lang="en-US" sz="1100" dirty="0">
                <a:latin typeface="+mn-lt"/>
              </a:rPr>
              <a:t>, 2085 [DOI: 10.1038/s41467-020-15559-4]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114301" y="1367448"/>
            <a:ext cx="3086099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u="sng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Objective</a:t>
            </a:r>
            <a:r>
              <a:rPr lang="en-US" dirty="0">
                <a:latin typeface="+mn-lt"/>
              </a:rPr>
              <a:t> </a:t>
            </a:r>
            <a:br>
              <a:rPr lang="en-US" dirty="0">
                <a:latin typeface="+mn-lt"/>
              </a:rPr>
            </a:br>
            <a:r>
              <a:rPr lang="en-US" sz="1600" dirty="0">
                <a:latin typeface="+mn-lt"/>
              </a:rPr>
              <a:t>Combine genomes of multiple budding yeast species to generate hybrid strains with desired traits and examine the effect of ploidy (chromosome number) on cell fitness, chromosome segregation, and genome stability. </a:t>
            </a:r>
            <a:endParaRPr lang="en-US" dirty="0">
              <a:latin typeface="+mn-lt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114301" y="5006226"/>
            <a:ext cx="8915400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u="sng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Result/Impacts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sz="1600" dirty="0">
                <a:latin typeface="+mn-lt"/>
              </a:rPr>
              <a:t>Iterative Hybrid Production (</a:t>
            </a:r>
            <a:r>
              <a:rPr lang="en-US" sz="1600" dirty="0" err="1">
                <a:latin typeface="+mn-lt"/>
              </a:rPr>
              <a:t>iHyPr</a:t>
            </a:r>
            <a:r>
              <a:rPr lang="en-US" sz="1600" dirty="0">
                <a:latin typeface="+mn-lt"/>
              </a:rPr>
              <a:t>) is a powerful synthetic biology tool to increase genetic diversity and combine industrially relevant traits from multiple parents.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sz="1600" dirty="0">
                <a:latin typeface="+mn-lt"/>
              </a:rPr>
              <a:t>Hybrids initially grow slowly but rapidly adapt even as they retain traits from multiple species.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sz="1600" dirty="0" err="1">
                <a:latin typeface="+mn-lt"/>
              </a:rPr>
              <a:t>iHyPr</a:t>
            </a:r>
            <a:r>
              <a:rPr lang="en-US" sz="1600" dirty="0">
                <a:latin typeface="+mn-lt"/>
              </a:rPr>
              <a:t> is a useful approach to study genome stability, evolution, and adaptation.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0" y="0"/>
            <a:ext cx="241604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i="1" u="sng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BRC Science Highlight</a:t>
            </a:r>
          </a:p>
        </p:txBody>
      </p:sp>
      <p:pic>
        <p:nvPicPr>
          <p:cNvPr id="13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52400" y="415498"/>
            <a:ext cx="1728787" cy="76452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4" name="Rectangle 235"/>
          <p:cNvSpPr>
            <a:spLocks noChangeArrowheads="1"/>
          </p:cNvSpPr>
          <p:nvPr/>
        </p:nvSpPr>
        <p:spPr bwMode="auto">
          <a:xfrm>
            <a:off x="0" y="6619705"/>
            <a:ext cx="2327563" cy="238295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171450" indent="-171450" algn="ctr" eaLnBrk="0" fontAlgn="auto" hangingPunct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200" b="1" dirty="0">
                <a:solidFill>
                  <a:schemeClr val="bg1"/>
                </a:solidFill>
                <a:latin typeface="+mn-lt"/>
                <a:ea typeface="Rod"/>
                <a:cs typeface="Rod"/>
              </a:rPr>
              <a:t>	GLBRC April 2020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62E46DA4-01F8-D146-9932-2F7846F9D5F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127665" y="943342"/>
            <a:ext cx="5902036" cy="3329354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114301" y="3414657"/>
            <a:ext cx="4793365" cy="113877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u="sng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Approach  </a:t>
            </a:r>
          </a:p>
          <a:p>
            <a:pPr marL="283464" lvl="0" indent="-283464">
              <a:buFont typeface="Wingdings" pitchFamily="2" charset="2"/>
              <a:buChar char="Ø"/>
            </a:pPr>
            <a:r>
              <a:rPr lang="en-US" sz="1600" dirty="0">
                <a:latin typeface="+mn-lt"/>
              </a:rPr>
              <a:t>Perform multiple rounds of mating to combine whole genomes of multiple budding yeast species into a single strain.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06F4A8B7-5FF3-8D48-BA56-A1936C97803C}"/>
              </a:ext>
            </a:extLst>
          </p:cNvPr>
          <p:cNvSpPr txBox="1"/>
          <p:nvPr/>
        </p:nvSpPr>
        <p:spPr>
          <a:xfrm>
            <a:off x="111931" y="4450198"/>
            <a:ext cx="870758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3464" lvl="0" indent="-283464">
              <a:buFont typeface="Wingdings" pitchFamily="2" charset="2"/>
              <a:buChar char="Ø"/>
            </a:pPr>
            <a:r>
              <a:rPr lang="en-US" sz="1600" dirty="0">
                <a:latin typeface="+mn-lt"/>
              </a:rPr>
              <a:t>Perform adaptive laboratory evolution on hybrids to select for desired traits and study genetic changes over time.</a:t>
            </a: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BDE88AFE-0F48-EC4B-BCB0-83010511B876}"/>
              </a:ext>
            </a:extLst>
          </p:cNvPr>
          <p:cNvSpPr/>
          <p:nvPr/>
        </p:nvSpPr>
        <p:spPr>
          <a:xfrm>
            <a:off x="3127665" y="874713"/>
            <a:ext cx="448912" cy="30530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ransition spd="slow"/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_rels/item4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4.xml"/></Relationships>
</file>

<file path=customXml/item1.xml><?xml version="1.0" encoding="utf-8"?>
<?mso-contentType ?>
<spe:Receivers xmlns:spe="http://schemas.microsoft.com/sharepoint/events">
  <Receiver>
    <Name>Document ID Generator</Name>
    <Synchronization>Synchronous</Synchronization>
    <Type>10001</Type>
    <SequenceNumber>1000</SequenceNumber>
    <Url/>
    <Assembly>Microsoft.Office.DocumentManagement, Version=15.0.0.0, Culture=neutral, PublicKeyToken=71e9bce111e9429c</Assembly>
    <Class>Microsoft.Office.DocumentManagement.Internal.DocIdHandler</Class>
    <Data/>
    <Filter/>
  </Receiver>
  <Receiver>
    <Name>Document ID Generator</Name>
    <Synchronization>Synchronous</Synchronization>
    <Type>10002</Type>
    <SequenceNumber>1001</SequenceNumber>
    <Url/>
    <Assembly>Microsoft.Office.DocumentManagement, Version=15.0.0.0, Culture=neutral, PublicKeyToken=71e9bce111e9429c</Assembly>
    <Class>Microsoft.Office.DocumentManagement.Internal.DocIdHandler</Class>
    <Data/>
    <Filter/>
  </Receiver>
  <Receiver>
    <Name>Document ID Generator</Name>
    <Synchronization>Synchronous</Synchronization>
    <Type>10004</Type>
    <SequenceNumber>1002</SequenceNumber>
    <Url/>
    <Assembly>Microsoft.Office.DocumentManagement, Version=15.0.0.0, Culture=neutral, PublicKeyToken=71e9bce111e9429c</Assembly>
    <Class>Microsoft.Office.DocumentManagement.Internal.DocIdHandler</Class>
    <Data/>
    <Filter/>
  </Receiver>
  <Receiver>
    <Name>Document ID Generator</Name>
    <Synchronization>Synchronous</Synchronization>
    <Type>10006</Type>
    <SequenceNumber>1003</SequenceNumber>
    <Url/>
    <Assembly>Microsoft.Office.DocumentManagement, Version=15.0.0.0, Culture=neutral, PublicKeyToken=71e9bce111e9429c</Assembly>
    <Class>Microsoft.Office.DocumentManagement.Internal.DocIdHandler</Class>
    <Data/>
    <Filter/>
  </Receiver>
</spe:Receivers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KeywordTaxHTField xmlns="f66da2ca-f37c-4205-929f-e8e9af1907d3">
      <Terms xmlns="http://schemas.microsoft.com/office/infopath/2007/PartnerControls"/>
    </TaxKeywordTaxHTField>
    <TaxCatchAll xmlns="f66da2ca-f37c-4205-929f-e8e9af1907d3"/>
    <Comments_x002c__x0020_Notes_x002c__x0020_etc xmlns="598d3dbc-fa83-42fa-b207-889270677883" xsi:nil="true"/>
    <PublishingExpirationDate xmlns="http://schemas.microsoft.com/sharepoint/v3" xsi:nil="true"/>
    <PublishingStartDate xmlns="http://schemas.microsoft.com/sharepoint/v3" xsi:nil="true"/>
    <_dlc_DocId xmlns="f66da2ca-f37c-4205-929f-e8e9af1907d3">HUBDOC-169-715</_dlc_DocId>
    <_dlc_DocIdUrl xmlns="f66da2ca-f37c-4205-929f-e8e9af1907d3">
      <Url>https://intranet.wei.wisc.edu/glbrc/doe/_layouts/15/DocIdRedir.aspx?ID=HUBDOC-169-715</Url>
      <Description>HUBDOC-169-715</Description>
    </_dlc_DocIdUrl>
    <_dlc_DocIdPersistId xmlns="f66da2ca-f37c-4205-929f-e8e9af1907d3">false</_dlc_DocIdPersistId>
  </documentManagement>
</p:properti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47064B81CB5A84D8992C1DDBD34D590" ma:contentTypeVersion="0" ma:contentTypeDescription="Create a new document." ma:contentTypeScope="" ma:versionID="6738319440a0d4a8b574b44f29c8374c">
  <xsd:schema xmlns:xsd="http://www.w3.org/2001/XMLSchema" xmlns:xs="http://www.w3.org/2001/XMLSchema" xmlns:p="http://schemas.microsoft.com/office/2006/metadata/properties" xmlns:ns1="http://schemas.microsoft.com/sharepoint/v3" xmlns:ns2="f66da2ca-f37c-4205-929f-e8e9af1907d3" xmlns:ns3="598d3dbc-fa83-42fa-b207-889270677883" targetNamespace="http://schemas.microsoft.com/office/2006/metadata/properties" ma:root="true" ma:fieldsID="6ee46b2ab99f8bb7e069b4b66d7ecdec" ns1:_="" ns2:_="" ns3:_="">
    <xsd:import namespace="http://schemas.microsoft.com/sharepoint/v3"/>
    <xsd:import namespace="f66da2ca-f37c-4205-929f-e8e9af1907d3"/>
    <xsd:import namespace="598d3dbc-fa83-42fa-b207-889270677883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2:_dlc_DocId" minOccurs="0"/>
                <xsd:element ref="ns2:_dlc_DocIdUrl" minOccurs="0"/>
                <xsd:element ref="ns2:_dlc_DocIdPersistId" minOccurs="0"/>
                <xsd:element ref="ns2:TaxKeywordTaxHTField" minOccurs="0"/>
                <xsd:element ref="ns2:TaxCatchAll" minOccurs="0"/>
                <xsd:element ref="ns3:Comments_x002c__x0020_Notes_x002c__x0020_etc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Scheduling Start Date is a site column created by the Publishing feature. It is used to specify the date and time on which this page will first appear to site visitors.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Scheduling End Date is a site column created by the Publishing feature. It is used to specify the date and time on which this page will no longer appear to site visitors.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f66da2ca-f37c-4205-929f-e8e9af1907d3" elementFormDefault="qualified">
    <xsd:import namespace="http://schemas.microsoft.com/office/2006/documentManagement/types"/>
    <xsd:import namespace="http://schemas.microsoft.com/office/infopath/2007/PartnerControls"/>
    <xsd:element name="_dlc_DocId" ma:index="10" nillable="true" ma:displayName="Document ID Value" ma:description="The value of the document ID assigned to this item." ma:internalName="_dlc_DocId" ma:readOnly="true">
      <xsd:simpleType>
        <xsd:restriction base="dms:Text"/>
      </xsd:simpleType>
    </xsd:element>
    <xsd:element name="_dlc_DocIdUrl" ma:index="11" nillable="true" ma:displayName="Document ID" ma:description="Permanent link to this document." ma:hidden="true" ma:internalName="_dlc_DocIdUrl" ma:readOnly="true">
      <xsd:complexType>
        <xsd:complexContent>
          <xsd:extension base="dms:URL">
            <xsd:sequence>
              <xsd:element name="Url" type="dms:ValidUrl" minOccurs="0" nillable="true"/>
              <xsd:element name="Description" type="xsd:string" nillable="true"/>
            </xsd:sequence>
          </xsd:extension>
        </xsd:complexContent>
      </xsd:complexType>
    </xsd:element>
    <xsd:element name="_dlc_DocIdPersistId" ma:index="12" nillable="true" ma:displayName="Persist ID" ma:description="Keep ID on add." ma:hidden="true" ma:internalName="_dlc_DocIdPersistId" ma:readOnly="true">
      <xsd:simpleType>
        <xsd:restriction base="dms:Boolean"/>
      </xsd:simpleType>
    </xsd:element>
    <xsd:element name="TaxKeywordTaxHTField" ma:index="14" nillable="true" ma:taxonomy="true" ma:internalName="TaxKeywordTaxHTField" ma:taxonomyFieldName="TaxKeyword" ma:displayName="Enterprise Keywords" ma:fieldId="{23f27201-bee3-471e-b2e7-b64fd8b7ca38}" ma:taxonomyMulti="true" ma:sspId="8627bd82-0569-4858-99f3-d7174152a405" ma:termSetId="00000000-0000-0000-0000-000000000000" ma:anchorId="00000000-0000-0000-0000-000000000000" ma:open="true" ma:isKeyword="true">
      <xsd:complexType>
        <xsd:sequence>
          <xsd:element ref="pc:Terms" minOccurs="0" maxOccurs="1"/>
        </xsd:sequence>
      </xsd:complexType>
    </xsd:element>
    <xsd:element name="TaxCatchAll" ma:index="15" nillable="true" ma:displayName="Taxonomy Catch All Column" ma:hidden="true" ma:list="{52eabb01-f6f8-4398-a964-66c8658a72c0}" ma:internalName="TaxCatchAll" ma:showField="CatchAllData" ma:web="f66da2ca-f37c-4205-929f-e8e9af1907d3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598d3dbc-fa83-42fa-b207-889270677883" elementFormDefault="qualified">
    <xsd:import namespace="http://schemas.microsoft.com/office/2006/documentManagement/types"/>
    <xsd:import namespace="http://schemas.microsoft.com/office/infopath/2007/PartnerControls"/>
    <xsd:element name="Comments_x002c__x0020_Notes_x002c__x0020_etc" ma:index="16" nillable="true" ma:displayName="Comments, Notes, etc" ma:internalName="Comments_x002c__x0020_Notes_x002c__x0020_etc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4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D73A89BB-3228-4566-B5DE-ED801792271A}">
  <ds:schemaRefs>
    <ds:schemaRef ds:uri="http://schemas.microsoft.com/sharepoint/events"/>
  </ds:schemaRefs>
</ds:datastoreItem>
</file>

<file path=customXml/itemProps2.xml><?xml version="1.0" encoding="utf-8"?>
<ds:datastoreItem xmlns:ds="http://schemas.openxmlformats.org/officeDocument/2006/customXml" ds:itemID="{05E273A0-DD58-4D63-AD59-E4FD25EB50A2}">
  <ds:schemaRefs>
    <ds:schemaRef ds:uri="http://schemas.microsoft.com/office/2006/metadata/properties"/>
    <ds:schemaRef ds:uri="http://schemas.microsoft.com/office/infopath/2007/PartnerControls"/>
    <ds:schemaRef ds:uri="f66da2ca-f37c-4205-929f-e8e9af1907d3"/>
    <ds:schemaRef ds:uri="598d3dbc-fa83-42fa-b207-889270677883"/>
    <ds:schemaRef ds:uri="http://schemas.microsoft.com/sharepoint/v3"/>
  </ds:schemaRefs>
</ds:datastoreItem>
</file>

<file path=customXml/itemProps3.xml><?xml version="1.0" encoding="utf-8"?>
<ds:datastoreItem xmlns:ds="http://schemas.openxmlformats.org/officeDocument/2006/customXml" ds:itemID="{5EDED528-518D-4C69-AD84-97438F549D70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http://schemas.microsoft.com/sharepoint/v3"/>
    <ds:schemaRef ds:uri="f66da2ca-f37c-4205-929f-e8e9af1907d3"/>
    <ds:schemaRef ds:uri="598d3dbc-fa83-42fa-b207-889270677883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4.xml><?xml version="1.0" encoding="utf-8"?>
<ds:datastoreItem xmlns:ds="http://schemas.openxmlformats.org/officeDocument/2006/customXml" ds:itemID="{4CE68956-2A2F-4AF9-A683-C63B389D65EE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8846</TotalTime>
  <Words>191</Words>
  <Application>Microsoft Macintosh PowerPoint</Application>
  <PresentationFormat>On-screen Show (4:3)</PresentationFormat>
  <Paragraphs>18</Paragraphs>
  <Slides>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6" baseType="lpstr">
      <vt:lpstr>Arial</vt:lpstr>
      <vt:lpstr>Calibri</vt:lpstr>
      <vt:lpstr>Times New Roman</vt:lpstr>
      <vt:lpstr>Wingdings</vt:lpstr>
      <vt:lpstr>Office Theme</vt:lpstr>
      <vt:lpstr>PowerPoint Presentation</vt:lpstr>
    </vt:vector>
  </TitlesOfParts>
  <Company>US Department of Energy (SC)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State of BER</dc:title>
  <dc:creator>palmian</dc:creator>
  <cp:lastModifiedBy>Matthew Wisniewski</cp:lastModifiedBy>
  <cp:revision>898</cp:revision>
  <dcterms:created xsi:type="dcterms:W3CDTF">2010-02-04T19:54:00Z</dcterms:created>
  <dcterms:modified xsi:type="dcterms:W3CDTF">2020-04-29T13:49:45Z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0x010100247064B81CB5A84D8992C1DDBD34D590</vt:lpwstr>
  </property>
  <property fmtid="{D5CDD505-2E9C-101B-9397-08002B2CF9AE}" pid="3" name="_dlc_DocIdItemGuid">
    <vt:lpwstr>69030df8-6d39-41e2-8c58-61f32d2c28ff</vt:lpwstr>
  </property>
  <property fmtid="{D5CDD505-2E9C-101B-9397-08002B2CF9AE}" pid="4" name="TaxKeyword">
    <vt:lpwstr/>
  </property>
  <property fmtid="{D5CDD505-2E9C-101B-9397-08002B2CF9AE}" pid="5" name="xd_Signature">
    <vt:bool>false</vt:bool>
  </property>
  <property fmtid="{D5CDD505-2E9C-101B-9397-08002B2CF9AE}" pid="6" name="xd_ProgID">
    <vt:lpwstr/>
  </property>
  <property fmtid="{D5CDD505-2E9C-101B-9397-08002B2CF9AE}" pid="7" name="_SourceUrl">
    <vt:lpwstr/>
  </property>
  <property fmtid="{D5CDD505-2E9C-101B-9397-08002B2CF9AE}" pid="8" name="_SharedFileIndex">
    <vt:lpwstr/>
  </property>
  <property fmtid="{D5CDD505-2E9C-101B-9397-08002B2CF9AE}" pid="9" name="TemplateUrl">
    <vt:lpwstr/>
  </property>
</Properties>
</file>