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2789" autoAdjust="0"/>
  </p:normalViewPr>
  <p:slideViewPr>
    <p:cSldViewPr snapToGrid="0">
      <p:cViewPr varScale="1">
        <p:scale>
          <a:sx n="118" d="100"/>
          <a:sy n="118" d="100"/>
        </p:scale>
        <p:origin x="3016" y="20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88707" y="152087"/>
            <a:ext cx="6028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Biological funneling of aromatics from chemically depolymerized lignin produces a desirable chemical product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125" y="6283245"/>
            <a:ext cx="8451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Perez, J. M. </a:t>
            </a:r>
            <a:r>
              <a:rPr lang="fr-FR" sz="1000" i="1" dirty="0"/>
              <a:t>et al.</a:t>
            </a:r>
            <a:r>
              <a:rPr lang="fr-FR" sz="1000" dirty="0"/>
              <a:t> </a:t>
            </a:r>
            <a:r>
              <a:rPr lang="en-US" sz="1000" dirty="0"/>
              <a:t>“Funneling aromatic products of chemically depolymerized lignin into 2-pyrone-4-6-dicarboxylic acid with </a:t>
            </a:r>
            <a:r>
              <a:rPr lang="en-US" sz="1000" i="1" dirty="0" err="1"/>
              <a:t>Novosphingobium</a:t>
            </a:r>
            <a:r>
              <a:rPr lang="en-US" sz="1000" i="1" dirty="0"/>
              <a:t> </a:t>
            </a:r>
            <a:r>
              <a:rPr lang="en-US" sz="1000" i="1" dirty="0" err="1"/>
              <a:t>aromaticivorans</a:t>
            </a:r>
            <a:r>
              <a:rPr lang="en-US" sz="1000" dirty="0"/>
              <a:t>.” </a:t>
            </a:r>
            <a:r>
              <a:rPr lang="en-US" sz="1000" i="1" dirty="0"/>
              <a:t>Green Chemistry </a:t>
            </a:r>
            <a:r>
              <a:rPr lang="en-US" sz="1000" dirty="0"/>
              <a:t>(2019) [DOI: 10.1039/C8GC03504K].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26" y="1309345"/>
            <a:ext cx="8880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Engineer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Novosphingobium aromaticivorans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to funnel heterogeneous mixtures of lignin-derived aromatic compounds to 2-pyrone-4,6-dicarboxylic acid (PDC), a potential bioplastic precursor.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26" y="1877387"/>
            <a:ext cx="4258728" cy="2103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Develop a model for the degradation of plant-derived aromatic compounds in </a:t>
            </a:r>
            <a:r>
              <a:rPr lang="en-US" sz="1400" i="1" dirty="0">
                <a:latin typeface="+mn-lt"/>
              </a:rPr>
              <a:t>N. aromaticivorans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.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Create a defined set of mutations predicted to result in simultaneous production of PDC from all three major plant-derived aromatic compounds.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Determine yield of PDC for the mutant strain when grown on a variety of aromatic compounds, including depolymerized poplar lignin.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26" y="3981181"/>
            <a:ext cx="4433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The engineered </a:t>
            </a:r>
            <a:r>
              <a:rPr lang="en-US" sz="1400" i="1" dirty="0">
                <a:latin typeface="+mn-lt"/>
              </a:rPr>
              <a:t>N. </a:t>
            </a:r>
            <a:r>
              <a:rPr lang="en-US" sz="1400" i="1" dirty="0" err="1">
                <a:latin typeface="+mn-lt"/>
              </a:rPr>
              <a:t>aromaticivorans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strain converts aromatic compounds into PDC with yields ranging from 22% to 100%; heterogeneous depolymerized lignin is funneled to PDC with a 59% yield.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This work is a valuable advance in using bacteria to funnel mixtures of aromatic compounds into defined single commodities and shows that </a:t>
            </a:r>
            <a:r>
              <a:rPr lang="en-US" sz="1400" i="1" dirty="0">
                <a:latin typeface="+mn-lt"/>
              </a:rPr>
              <a:t>N. </a:t>
            </a:r>
            <a:r>
              <a:rPr lang="en-US" sz="1400" i="1" dirty="0" err="1">
                <a:latin typeface="+mn-lt"/>
              </a:rPr>
              <a:t>aromaticivorans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could be an ideal microbial platform for valorization of lignin and other plant-derived aromatics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March 2019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5765F1-114E-E749-A411-F9BAE46B4087}"/>
              </a:ext>
            </a:extLst>
          </p:cNvPr>
          <p:cNvSpPr txBox="1"/>
          <p:nvPr/>
        </p:nvSpPr>
        <p:spPr>
          <a:xfrm>
            <a:off x="4856261" y="5957422"/>
            <a:ext cx="39553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Engineered </a:t>
            </a:r>
            <a:r>
              <a:rPr lang="en-US" sz="900" i="1" dirty="0"/>
              <a:t>N. </a:t>
            </a:r>
            <a:r>
              <a:rPr lang="en-US" sz="900" i="1" dirty="0" err="1"/>
              <a:t>aromaticivorans</a:t>
            </a:r>
            <a:r>
              <a:rPr lang="en-US" sz="900" i="1" dirty="0"/>
              <a:t> </a:t>
            </a:r>
            <a:r>
              <a:rPr lang="en-US" sz="900" dirty="0"/>
              <a:t>produces PDC from depolymerized lignin.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512BE2-43C7-174F-8660-B3CA13479843}"/>
              </a:ext>
            </a:extLst>
          </p:cNvPr>
          <p:cNvGrpSpPr/>
          <p:nvPr/>
        </p:nvGrpSpPr>
        <p:grpSpPr>
          <a:xfrm>
            <a:off x="4481150" y="1828930"/>
            <a:ext cx="4631682" cy="4033501"/>
            <a:chOff x="4481151" y="1828311"/>
            <a:chExt cx="4614723" cy="4018732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C0F4726-D4BC-944E-8C5B-5E0DB7FA2C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84" t="50799"/>
            <a:stretch/>
          </p:blipFill>
          <p:spPr>
            <a:xfrm>
              <a:off x="4572000" y="1828311"/>
              <a:ext cx="4523874" cy="4018732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A263869-84C6-884F-850E-824756EBF2FD}"/>
                </a:ext>
              </a:extLst>
            </p:cNvPr>
            <p:cNvSpPr/>
            <p:nvPr/>
          </p:nvSpPr>
          <p:spPr>
            <a:xfrm>
              <a:off x="4481151" y="1850932"/>
              <a:ext cx="351044" cy="3570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HUBDOC-169-674</_dlc_DocId>
    <_dlc_DocIdUrl xmlns="f66da2ca-f37c-4205-929f-e8e9af1907d3">
      <Url>https://intranet.wei.wisc.edu/glbrc/doe/_layouts/15/DocIdRedir.aspx?ID=HUBDOC-169-674</Url>
      <Description>HUBDOC-169-674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14850</TotalTime>
  <Words>222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1092</cp:revision>
  <dcterms:created xsi:type="dcterms:W3CDTF">2010-02-04T19:54:00Z</dcterms:created>
  <dcterms:modified xsi:type="dcterms:W3CDTF">2019-03-08T15:18:21Z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4e4870de-2903-4e22-89a2-98f9ae8e338f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