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15" autoAdjust="0"/>
    <p:restoredTop sz="97182" autoAdjust="0"/>
  </p:normalViewPr>
  <p:slideViewPr>
    <p:cSldViewPr>
      <p:cViewPr>
        <p:scale>
          <a:sx n="175" d="100"/>
          <a:sy n="175" d="100"/>
        </p:scale>
        <p:origin x="-552" y="-24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11/9/16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11/9/16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+mn-lt"/>
              </a:rPr>
              <a:t>Inhibition of microbial biofuel production in drought stressed </a:t>
            </a:r>
            <a:r>
              <a:rPr lang="en-US" sz="2000" b="1" dirty="0" err="1" smtClean="0">
                <a:latin typeface="+mn-lt"/>
              </a:rPr>
              <a:t>switchgrass</a:t>
            </a:r>
            <a:r>
              <a:rPr lang="en-US" sz="2000" b="1" dirty="0" smtClean="0">
                <a:latin typeface="+mn-lt"/>
              </a:rPr>
              <a:t> </a:t>
            </a:r>
            <a:r>
              <a:rPr lang="en-US" sz="2000" b="1" dirty="0" err="1" smtClean="0">
                <a:latin typeface="+mn-lt"/>
              </a:rPr>
              <a:t>hydrolysate</a:t>
            </a:r>
            <a:endParaRPr lang="en-US" sz="20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6248400"/>
            <a:ext cx="8686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err="1"/>
              <a:t>Ong</a:t>
            </a:r>
            <a:r>
              <a:rPr lang="en-US" sz="1050" dirty="0"/>
              <a:t>, R. G.</a:t>
            </a:r>
            <a:r>
              <a:rPr lang="en-US" sz="1050" i="1" dirty="0"/>
              <a:t> et al.</a:t>
            </a:r>
            <a:r>
              <a:rPr lang="en-US" sz="1050" dirty="0"/>
              <a:t> Inhibition of microbial biofuel production in drought stressed </a:t>
            </a:r>
            <a:r>
              <a:rPr lang="en-US" sz="1050" dirty="0" err="1"/>
              <a:t>switchgrass</a:t>
            </a:r>
            <a:r>
              <a:rPr lang="en-US" sz="1050" dirty="0"/>
              <a:t> </a:t>
            </a:r>
            <a:r>
              <a:rPr lang="en-US" sz="1050" dirty="0" err="1"/>
              <a:t>hydrolysate</a:t>
            </a:r>
            <a:r>
              <a:rPr lang="en-US" sz="1050" dirty="0"/>
              <a:t>. </a:t>
            </a:r>
            <a:r>
              <a:rPr lang="en-US" sz="1050" i="1" dirty="0"/>
              <a:t>Biotechnology for   Biofuels</a:t>
            </a:r>
            <a:r>
              <a:rPr lang="en-US" sz="1050" dirty="0"/>
              <a:t> (2016) DOI:</a:t>
            </a:r>
            <a:r>
              <a:rPr lang="en-US" sz="1050" b="1" dirty="0"/>
              <a:t> </a:t>
            </a:r>
            <a:r>
              <a:rPr lang="en-US" sz="1050" dirty="0"/>
              <a:t>10.1186/s13068-016-0657-0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300" y="1013698"/>
            <a:ext cx="51435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While the effects of variable weather on biomass yield are well documented, the impacts on downstream processes remain unexplored. This study examines how </a:t>
            </a:r>
            <a:r>
              <a:rPr lang="en-US" dirty="0" err="1" smtClean="0">
                <a:latin typeface="+mn-lt"/>
              </a:rPr>
              <a:t>interannual</a:t>
            </a:r>
            <a:r>
              <a:rPr lang="en-US" dirty="0" smtClean="0">
                <a:latin typeface="+mn-lt"/>
              </a:rPr>
              <a:t> variability in precipitation impacts </a:t>
            </a:r>
            <a:r>
              <a:rPr lang="en-US" dirty="0" err="1" smtClean="0">
                <a:latin typeface="+mn-lt"/>
              </a:rPr>
              <a:t>hydrolysate</a:t>
            </a:r>
            <a:r>
              <a:rPr lang="en-US" dirty="0" smtClean="0">
                <a:latin typeface="+mn-lt"/>
              </a:rPr>
              <a:t> chemical composition and biofuel production by microbial catalysts.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3371" y="2895600"/>
            <a:ext cx="8991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We collected </a:t>
            </a:r>
            <a:r>
              <a:rPr lang="en-US" dirty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orn </a:t>
            </a:r>
            <a:r>
              <a:rPr lang="en-US" dirty="0" err="1" smtClean="0">
                <a:latin typeface="+mn-lt"/>
              </a:rPr>
              <a:t>stover</a:t>
            </a:r>
            <a:r>
              <a:rPr lang="en-US" dirty="0" smtClean="0">
                <a:latin typeface="+mn-lt"/>
              </a:rPr>
              <a:t> and </a:t>
            </a:r>
            <a:r>
              <a:rPr lang="en-US" dirty="0" err="1" smtClean="0">
                <a:latin typeface="+mn-lt"/>
              </a:rPr>
              <a:t>switchgrass</a:t>
            </a:r>
            <a:r>
              <a:rPr lang="en-US" dirty="0" smtClean="0">
                <a:latin typeface="+mn-lt"/>
              </a:rPr>
              <a:t> samples during three years: a major drought year and two years with average precipitation over the entire season.</a:t>
            </a:r>
            <a:endParaRPr lang="en-US" dirty="0"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We </a:t>
            </a:r>
            <a:r>
              <a:rPr lang="en-US" dirty="0" err="1" smtClean="0">
                <a:latin typeface="+mn-lt"/>
              </a:rPr>
              <a:t>deconstructued</a:t>
            </a:r>
            <a:r>
              <a:rPr lang="en-US" dirty="0" smtClean="0">
                <a:latin typeface="+mn-lt"/>
              </a:rPr>
              <a:t> biomass via ammonia-based pretreatment and enzymatic hydrolysis, analyzed chemical compositions of </a:t>
            </a:r>
            <a:r>
              <a:rPr lang="en-US" dirty="0" err="1" smtClean="0">
                <a:latin typeface="+mn-lt"/>
              </a:rPr>
              <a:t>hydrolysates</a:t>
            </a:r>
            <a:r>
              <a:rPr lang="en-US" dirty="0" smtClean="0">
                <a:latin typeface="+mn-lt"/>
              </a:rPr>
              <a:t>, and assessed microbial fermentative performance. 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7104" y="4518898"/>
            <a:ext cx="901238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Growth of yeast was completely inhibited in </a:t>
            </a:r>
            <a:r>
              <a:rPr lang="en-US" dirty="0" err="1" smtClean="0">
                <a:latin typeface="+mn-lt"/>
              </a:rPr>
              <a:t>hydrolysate</a:t>
            </a:r>
            <a:r>
              <a:rPr lang="en-US" dirty="0" smtClean="0">
                <a:latin typeface="+mn-lt"/>
              </a:rPr>
              <a:t> made from drought stressed </a:t>
            </a:r>
            <a:r>
              <a:rPr lang="en-US" dirty="0" err="1" smtClean="0">
                <a:latin typeface="+mn-lt"/>
              </a:rPr>
              <a:t>switchgrass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and </a:t>
            </a:r>
            <a:r>
              <a:rPr lang="en-US" dirty="0" smtClean="0">
                <a:latin typeface="+mn-lt"/>
              </a:rPr>
              <a:t>contained elevated levels of </a:t>
            </a:r>
            <a:r>
              <a:rPr lang="en-US" dirty="0" err="1" smtClean="0">
                <a:latin typeface="+mn-lt"/>
              </a:rPr>
              <a:t>pyrazines</a:t>
            </a:r>
            <a:r>
              <a:rPr lang="en-US" dirty="0" smtClean="0">
                <a:latin typeface="+mn-lt"/>
              </a:rPr>
              <a:t> and </a:t>
            </a:r>
            <a:r>
              <a:rPr lang="en-US" dirty="0" err="1" smtClean="0">
                <a:latin typeface="+mn-lt"/>
              </a:rPr>
              <a:t>imidazoles</a:t>
            </a:r>
            <a:endParaRPr lang="en-US" dirty="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Environmental </a:t>
            </a:r>
            <a:r>
              <a:rPr lang="en-US" dirty="0">
                <a:latin typeface="+mn-lt"/>
              </a:rPr>
              <a:t>variation can have significant effects on biomass </a:t>
            </a:r>
            <a:r>
              <a:rPr lang="en-US" dirty="0" err="1">
                <a:latin typeface="+mn-lt"/>
              </a:rPr>
              <a:t>hydrolysate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properties</a:t>
            </a:r>
            <a:r>
              <a:rPr lang="en-US" dirty="0" smtClean="0"/>
              <a:t>. </a:t>
            </a:r>
            <a:r>
              <a:rPr lang="en-US" dirty="0">
                <a:latin typeface="+mn-lt"/>
              </a:rPr>
              <a:t>Knowledge of how these factors impact biofuel production can guide pretreatment and biocatalyst choices to </a:t>
            </a:r>
            <a:r>
              <a:rPr lang="en-US" dirty="0" smtClean="0">
                <a:latin typeface="+mn-lt"/>
              </a:rPr>
              <a:t>mitigate these </a:t>
            </a:r>
            <a:r>
              <a:rPr lang="en-US" dirty="0">
                <a:latin typeface="+mn-lt"/>
              </a:rPr>
              <a:t>inhibitory effects</a:t>
            </a:r>
            <a:r>
              <a:rPr lang="en-US" dirty="0"/>
              <a:t>. </a:t>
            </a:r>
            <a:endParaRPr lang="en-US" dirty="0" smtClean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 smtClean="0">
              <a:latin typeface="+mn-lt"/>
            </a:endParaRPr>
          </a:p>
          <a:p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78477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November  2016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799" y="685800"/>
            <a:ext cx="3733801" cy="2644776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HUBDOC-169-554</_dlc_DocId>
    <_dlc_DocIdUrl xmlns="f66da2ca-f37c-4205-929f-e8e9af1907d3">
      <Url>https://intranet.wei.wisc.edu/glbrc/doe/_layouts/15/DocIdRedir.aspx?ID=HUBDOC-169-554</Url>
      <Description>HUBDOC-169-554</Description>
    </_dlc_DocIdUrl>
    <_dlc_DocIdPersistId xmlns="f66da2ca-f37c-4205-929f-e8e9af1907d3">false</_dlc_DocIdPersis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purl.org/dc/terms/"/>
    <ds:schemaRef ds:uri="f66da2ca-f37c-4205-929f-e8e9af1907d3"/>
    <ds:schemaRef ds:uri="598d3dbc-fa83-42fa-b207-889270677883"/>
    <ds:schemaRef ds:uri="http://schemas.openxmlformats.org/package/2006/metadata/core-propertie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9404</TotalTime>
  <Words>213</Words>
  <Application>Microsoft Macintosh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Krista</cp:lastModifiedBy>
  <cp:revision>882</cp:revision>
  <dcterms:created xsi:type="dcterms:W3CDTF">2010-02-04T19:54:00Z</dcterms:created>
  <dcterms:modified xsi:type="dcterms:W3CDTF">2016-11-09T19:30:21Z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fdcc6094-e342-48c6-977e-8953d2fe25aa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TemplateUrl">
    <vt:lpwstr/>
  </property>
</Properties>
</file>