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348" autoAdjust="0"/>
    <p:restoredTop sz="95719" autoAdjust="0"/>
  </p:normalViewPr>
  <p:slideViewPr>
    <p:cSldViewPr snapToGrid="0">
      <p:cViewPr varScale="1">
        <p:scale>
          <a:sx n="207" d="100"/>
          <a:sy n="207" d="100"/>
        </p:scale>
        <p:origin x="1672" y="176"/>
      </p:cViewPr>
      <p:guideLst>
        <p:guide orient="horz" pos="2160"/>
        <p:guide pos="47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6/24/21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6/24/21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b="1" dirty="0"/>
              <a:t>Title again</a:t>
            </a:r>
            <a:r>
              <a:rPr lang="en-US" sz="700" b="1" baseline="0" dirty="0"/>
              <a:t>:</a:t>
            </a: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dirty="0"/>
              <a:t>Text 1-2 sentence summary?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nas.org/content/118/18/e200888811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hyperlink" Target="https://doi.org/10.1073/pnas.200888811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Fungus yields a new biomass-digesting enzyme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5154" y="6065707"/>
            <a:ext cx="8686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900"/>
              </a:spcAft>
            </a:pPr>
            <a:r>
              <a:rPr lang="en-US" sz="1000" dirty="0">
                <a:solidFill>
                  <a:srgbClr val="36363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Oates, N.C., </a:t>
            </a:r>
            <a:r>
              <a:rPr lang="en-US" sz="1000" dirty="0" err="1">
                <a:solidFill>
                  <a:srgbClr val="36363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Abood</a:t>
            </a:r>
            <a:r>
              <a:rPr lang="en-US" sz="1000" dirty="0">
                <a:solidFill>
                  <a:srgbClr val="36363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A., </a:t>
            </a:r>
            <a:r>
              <a:rPr lang="en-US" sz="1000" dirty="0" err="1">
                <a:solidFill>
                  <a:srgbClr val="36363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Schirmacher</a:t>
            </a:r>
            <a:r>
              <a:rPr lang="en-US" sz="1000" dirty="0">
                <a:solidFill>
                  <a:srgbClr val="36363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A.M., Alessi, A.M., Bird, S.M., Bennett, J.P., Leadbeater, D.R., Li, Y., </a:t>
            </a:r>
            <a:r>
              <a:rPr lang="en-US" sz="1000" dirty="0" err="1">
                <a:solidFill>
                  <a:srgbClr val="36363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Dowle</a:t>
            </a:r>
            <a:r>
              <a:rPr lang="en-US" sz="1000" dirty="0">
                <a:solidFill>
                  <a:srgbClr val="36363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A.A., Liu, S., </a:t>
            </a:r>
            <a:r>
              <a:rPr lang="en-US" sz="1000" dirty="0" err="1">
                <a:solidFill>
                  <a:srgbClr val="36363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Tymokhin</a:t>
            </a:r>
            <a:r>
              <a:rPr lang="en-US" sz="1000" dirty="0">
                <a:solidFill>
                  <a:srgbClr val="36363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V.I., Ralph, J., McQueen-Mason, S.J., Bruce, N.C., “</a:t>
            </a:r>
            <a:r>
              <a:rPr lang="en-US" sz="1000" dirty="0">
                <a:solidFill>
                  <a:srgbClr val="363636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 multi-omics approach to lignocellulolytic enzyme discovery reveals a new ligninase activity from </a:t>
            </a:r>
            <a:r>
              <a:rPr lang="en-US" sz="1000" i="1" dirty="0">
                <a:solidFill>
                  <a:srgbClr val="363636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Parascedosporium putredinis</a:t>
            </a:r>
            <a:r>
              <a:rPr lang="en-US" sz="1000" dirty="0">
                <a:solidFill>
                  <a:srgbClr val="363636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N01</a:t>
            </a:r>
            <a:r>
              <a:rPr lang="en-US" sz="1000" dirty="0">
                <a:solidFill>
                  <a:srgbClr val="36363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.” </a:t>
            </a:r>
            <a:r>
              <a:rPr lang="en-US" sz="1000" i="1" dirty="0">
                <a:solidFill>
                  <a:srgbClr val="36363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Proceedings of the National Academy of Sciences</a:t>
            </a:r>
            <a:r>
              <a:rPr lang="en-US" sz="1000" dirty="0">
                <a:solidFill>
                  <a:srgbClr val="36363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>
                <a:solidFill>
                  <a:srgbClr val="36363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118</a:t>
            </a:r>
            <a:r>
              <a:rPr lang="en-US" sz="1000" dirty="0">
                <a:solidFill>
                  <a:srgbClr val="36363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e2008888118 (2021) [DOI: </a:t>
            </a:r>
            <a:r>
              <a:rPr lang="en-US" sz="1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10.1073/pnas.2008888118</a:t>
            </a:r>
            <a:r>
              <a:rPr lang="en-US" sz="1000" dirty="0">
                <a:solidFill>
                  <a:srgbClr val="36363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298" y="1237749"/>
            <a:ext cx="37949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Objective</a:t>
            </a:r>
            <a:r>
              <a:rPr lang="en-US" sz="1600" dirty="0">
                <a:cs typeface="Arial" panose="020B0604020202020204" pitchFamily="34" charset="0"/>
              </a:rPr>
              <a:t> </a:t>
            </a:r>
            <a:br>
              <a:rPr lang="en-US" sz="1600" dirty="0">
                <a:cs typeface="Arial" panose="020B0604020202020204" pitchFamily="34" charset="0"/>
              </a:rPr>
            </a:br>
            <a:r>
              <a:rPr lang="en-US" sz="1400" dirty="0">
                <a:cs typeface="Arial" panose="020B0604020202020204" pitchFamily="34" charset="0"/>
              </a:rPr>
              <a:t>Characterize lignin-degrading activity found in a wheat straw composting community to search for new enzymes.</a:t>
            </a:r>
            <a:endParaRPr lang="en-US" sz="1600" dirty="0"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298" y="2380324"/>
            <a:ext cx="407107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Approach</a:t>
            </a:r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  </a:t>
            </a:r>
          </a:p>
          <a:p>
            <a:pPr marL="283464" lvl="0" indent="-283464">
              <a:buFont typeface="Wingdings" pitchFamily="2" charset="2"/>
              <a:buChar char="Ø"/>
            </a:pPr>
            <a:r>
              <a:rPr lang="en-US" sz="1400" dirty="0">
                <a:cs typeface="Arial" panose="020B0604020202020204" pitchFamily="34" charset="0"/>
              </a:rPr>
              <a:t>Isolate a highly effective lignocellulose-degrading fungus.</a:t>
            </a:r>
          </a:p>
          <a:p>
            <a:pPr marL="283464" lvl="0" indent="-283464">
              <a:buFont typeface="Wingdings" pitchFamily="2" charset="2"/>
              <a:buChar char="Ø"/>
            </a:pPr>
            <a:r>
              <a:rPr lang="en-US" sz="1400" dirty="0">
                <a:cs typeface="Arial" panose="020B0604020202020204" pitchFamily="34" charset="0"/>
              </a:rPr>
              <a:t>Multi-omics analysis to identify cellulose-degrading enzymes.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0855" y="3883064"/>
            <a:ext cx="89154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cs typeface="Arial" panose="020B0604020202020204" pitchFamily="34" charset="0"/>
              </a:rPr>
              <a:t>A soft-rot fungus from the genus </a:t>
            </a:r>
            <a:r>
              <a:rPr lang="en-US" sz="1400" i="1" dirty="0" err="1">
                <a:cs typeface="Arial" panose="020B0604020202020204" pitchFamily="34" charset="0"/>
              </a:rPr>
              <a:t>Parascedosporium</a:t>
            </a:r>
            <a:r>
              <a:rPr lang="en-US" sz="1400" dirty="0">
                <a:cs typeface="Arial" panose="020B0604020202020204" pitchFamily="34" charset="0"/>
              </a:rPr>
              <a:t> showed robust enzyme activity and the ability to break down lignocellulose.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cs typeface="Arial" panose="020B0604020202020204" pitchFamily="34" charset="0"/>
              </a:rPr>
              <a:t>A new oxidase was identified that effectively cleaved the most common interunit bond in lignin, the </a:t>
            </a:r>
            <a:r>
              <a:rPr lang="en-US" sz="1400" i="1" dirty="0">
                <a:cs typeface="Arial" panose="020B0604020202020204" pitchFamily="34" charset="0"/>
              </a:rPr>
              <a:t>β</a:t>
            </a:r>
            <a:r>
              <a:rPr lang="en-US" sz="1400" dirty="0">
                <a:cs typeface="Arial" panose="020B0604020202020204" pitchFamily="34" charset="0"/>
              </a:rPr>
              <a:t>-O-4 ether bond, without the need for any cofactor.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cs typeface="Arial" panose="020B0604020202020204" pitchFamily="34" charset="0"/>
              </a:rPr>
              <a:t>Pretreatment of wheat straw with the oxidase enhanced the material’s digestibility by other cellulases, resulting in a 20% increase in the amount of glucose released compared to a control treatment.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cs typeface="Arial" panose="020B0604020202020204" pitchFamily="34" charset="0"/>
              </a:rPr>
              <a:t>The oxidase also released lignocellulosic co-products with potential pharmaceutical and industrial value, which may improve the economics of biorefining.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0" y="6619705"/>
            <a:ext cx="2327563" cy="2382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June</a:t>
            </a:r>
            <a:r>
              <a:rPr lang="en-US" sz="1200" b="1" baseline="0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 2021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C95015B-341B-DE4E-B309-42A402F96363}"/>
              </a:ext>
            </a:extLst>
          </p:cNvPr>
          <p:cNvSpPr txBox="1"/>
          <p:nvPr/>
        </p:nvSpPr>
        <p:spPr>
          <a:xfrm>
            <a:off x="4365678" y="3639954"/>
            <a:ext cx="4277545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900" b="1" i="1" dirty="0"/>
              <a:t>An electron micrograph of the fungus </a:t>
            </a:r>
            <a:r>
              <a:rPr lang="en-US" sz="900" b="1" i="1" dirty="0" err="1"/>
              <a:t>Parascedosporium</a:t>
            </a:r>
            <a:r>
              <a:rPr lang="en-US" sz="900" b="1" i="1" dirty="0"/>
              <a:t> </a:t>
            </a:r>
            <a:r>
              <a:rPr lang="en-US" sz="900" b="1" i="1" dirty="0" err="1"/>
              <a:t>putredinis</a:t>
            </a:r>
            <a:r>
              <a:rPr lang="en-US" sz="900" b="1" i="1" dirty="0"/>
              <a:t> NO1 growing on wheat straw.</a:t>
            </a:r>
            <a:r>
              <a:rPr lang="en-US" sz="900" i="1" dirty="0"/>
              <a:t> Credit: Nicola Oates, University of York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89347D7-3ADF-1C43-859F-C4F15777F99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072" y="1263408"/>
            <a:ext cx="4255426" cy="2395197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HUBDOC-169-735</_dlc_DocId>
    <_dlc_DocIdUrl xmlns="f66da2ca-f37c-4205-929f-e8e9af1907d3">
      <Url>https://intranet.wei.wisc.edu/glbrc/doe/_layouts/15/DocIdRedir.aspx?ID=HUBDOC-169-735</Url>
      <Description>HUBDOC-169-735</Description>
    </_dlc_DocIdUrl>
    <_dlc_DocIdPersistId xmlns="f66da2ca-f37c-4205-929f-e8e9af1907d3">false</_dlc_DocIdPersistId>
  </documentManagement>
</p:properties>
</file>

<file path=customXml/itemProps1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28092</TotalTime>
  <Words>300</Words>
  <Application>Microsoft Macintosh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keywords/>
  <cp:lastModifiedBy>Matthew Wisniewski</cp:lastModifiedBy>
  <cp:revision>970</cp:revision>
  <dcterms:created xsi:type="dcterms:W3CDTF">2010-02-04T19:54:00Z</dcterms:created>
  <dcterms:modified xsi:type="dcterms:W3CDTF">2021-06-24T20:32:23Z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3753a36f-cbf9-476b-8772-cb7d720d2568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