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15" autoAdjust="0"/>
    <p:restoredTop sz="97182" autoAdjust="0"/>
  </p:normalViewPr>
  <p:slideViewPr>
    <p:cSldViewPr>
      <p:cViewPr varScale="1">
        <p:scale>
          <a:sx n="158" d="100"/>
          <a:sy n="158" d="100"/>
        </p:scale>
        <p:origin x="-720" y="-10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5/27/15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5/27/15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83403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N</a:t>
            </a:r>
            <a:r>
              <a:rPr lang="en-US" sz="2400" b="1" baseline="-25000" dirty="0" smtClean="0">
                <a:latin typeface="+mn-lt"/>
              </a:rPr>
              <a:t>2</a:t>
            </a:r>
            <a:r>
              <a:rPr lang="en-US" sz="2400" b="1" dirty="0" smtClean="0">
                <a:latin typeface="+mn-lt"/>
              </a:rPr>
              <a:t>O emissions during establishment phase of various bioenergy cropping systems 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137702"/>
            <a:ext cx="9144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Oates, L. G., Duncan, D. S., </a:t>
            </a:r>
            <a:r>
              <a:rPr lang="en-US" sz="1050" dirty="0" err="1"/>
              <a:t>Gelfand</a:t>
            </a:r>
            <a:r>
              <a:rPr lang="en-US" sz="1050" dirty="0"/>
              <a:t>, I., Millar, N., Robertson, G. P. and Jackson, R. D. (2015), Nitrous oxide emissions during establishment of eight alternative cellulosic bioenergy cropping systems in the North Central United States. GCB Bioenergy. </a:t>
            </a:r>
            <a:r>
              <a:rPr lang="en-US" sz="1050" dirty="0" err="1"/>
              <a:t>doi</a:t>
            </a:r>
            <a:r>
              <a:rPr lang="en-US" sz="1050" dirty="0"/>
              <a:t>: 10.1111/gcbb.12268</a:t>
            </a:r>
            <a:endParaRPr lang="en-US" sz="105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50292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500" dirty="0" smtClean="0">
                <a:latin typeface="+mn-lt"/>
              </a:rPr>
              <a:t>To understand the nitrous oxide (N</a:t>
            </a:r>
            <a:r>
              <a:rPr lang="en-US" sz="1500" baseline="-25000" dirty="0" smtClean="0">
                <a:latin typeface="+mn-lt"/>
              </a:rPr>
              <a:t>2</a:t>
            </a:r>
            <a:r>
              <a:rPr lang="en-US" sz="1500" dirty="0" smtClean="0">
                <a:latin typeface="+mn-lt"/>
              </a:rPr>
              <a:t>O) emissions of likely biofuel </a:t>
            </a:r>
            <a:r>
              <a:rPr lang="en-US" sz="1500" dirty="0" err="1" smtClean="0">
                <a:latin typeface="+mn-lt"/>
              </a:rPr>
              <a:t>feedstocks</a:t>
            </a:r>
            <a:r>
              <a:rPr lang="en-US" sz="1500" dirty="0" smtClean="0">
                <a:latin typeface="+mn-lt"/>
              </a:rPr>
              <a:t> during the establishment phase, which will be a key component of sustainability evaluation of bioenergy cropping systems.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242334"/>
            <a:ext cx="502920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500" dirty="0" smtClean="0">
                <a:latin typeface="+mn-lt"/>
              </a:rPr>
              <a:t>Measured soil N</a:t>
            </a:r>
            <a:r>
              <a:rPr lang="en-US" sz="1500" baseline="-25000" dirty="0" smtClean="0">
                <a:latin typeface="+mn-lt"/>
              </a:rPr>
              <a:t>2</a:t>
            </a:r>
            <a:r>
              <a:rPr lang="en-US" sz="1500" dirty="0" smtClean="0">
                <a:latin typeface="+mn-lt"/>
              </a:rPr>
              <a:t>O emissions from a 3-yr establishment-phase bioenergy cropping systems experiment replicated </a:t>
            </a:r>
            <a:r>
              <a:rPr lang="en-US" sz="1500" smtClean="0">
                <a:latin typeface="+mn-lt"/>
              </a:rPr>
              <a:t>in </a:t>
            </a:r>
            <a:r>
              <a:rPr lang="en-US" sz="1500" smtClean="0">
                <a:latin typeface="+mn-lt"/>
              </a:rPr>
              <a:t>south-central </a:t>
            </a:r>
            <a:r>
              <a:rPr lang="en-US" sz="1500" dirty="0" smtClean="0">
                <a:latin typeface="+mn-lt"/>
              </a:rPr>
              <a:t>WI and southwestern MI.</a:t>
            </a:r>
          </a:p>
          <a:p>
            <a:pPr lvl="0">
              <a:buFont typeface="Wingdings" pitchFamily="2" charset="2"/>
              <a:buChar char="Ø"/>
            </a:pPr>
            <a:r>
              <a:rPr lang="en-US" sz="1500" dirty="0" smtClean="0">
                <a:latin typeface="+mn-lt"/>
              </a:rPr>
              <a:t>Cropping systems were annual monocultures (continuous corn, corn-soybean-canola rotation), perennial monocultures (</a:t>
            </a:r>
            <a:r>
              <a:rPr lang="en-US" sz="1500" dirty="0" err="1" smtClean="0">
                <a:latin typeface="+mn-lt"/>
              </a:rPr>
              <a:t>switchgrass</a:t>
            </a:r>
            <a:r>
              <a:rPr lang="en-US" sz="1500" dirty="0" smtClean="0">
                <a:latin typeface="+mn-lt"/>
              </a:rPr>
              <a:t>, </a:t>
            </a:r>
            <a:r>
              <a:rPr lang="en-US" sz="1500" dirty="0" err="1" smtClean="0">
                <a:latin typeface="+mn-lt"/>
              </a:rPr>
              <a:t>miscanthus</a:t>
            </a:r>
            <a:r>
              <a:rPr lang="en-US" sz="1500" dirty="0" smtClean="0">
                <a:latin typeface="+mn-lt"/>
              </a:rPr>
              <a:t>, poplar), and perennial </a:t>
            </a:r>
            <a:r>
              <a:rPr lang="en-US" sz="1500" dirty="0" err="1" smtClean="0">
                <a:latin typeface="+mn-lt"/>
              </a:rPr>
              <a:t>polycultures</a:t>
            </a:r>
            <a:r>
              <a:rPr lang="en-US" sz="1500" dirty="0" smtClean="0">
                <a:latin typeface="+mn-lt"/>
              </a:rPr>
              <a:t> (native grass mixture, early successional community, restored prairie).</a:t>
            </a:r>
          </a:p>
          <a:p>
            <a:pPr lvl="0">
              <a:buFont typeface="Wingdings" pitchFamily="2" charset="2"/>
              <a:buChar char="Ø"/>
            </a:pPr>
            <a:endParaRPr lang="en-US" sz="1500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sz="1500" dirty="0">
              <a:latin typeface="+mn-lt"/>
            </a:endParaRPr>
          </a:p>
          <a:p>
            <a:pPr lvl="0"/>
            <a:endParaRPr lang="en-US" sz="15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87096"/>
            <a:ext cx="9144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Emissions ranged from 3.1-19.1 kgN</a:t>
            </a:r>
            <a:r>
              <a:rPr lang="en-US" sz="1500" baseline="-25000" dirty="0" smtClean="0">
                <a:latin typeface="Calibri"/>
                <a:cs typeface="Calibri"/>
              </a:rPr>
              <a:t>2</a:t>
            </a:r>
            <a:r>
              <a:rPr lang="en-US" sz="1500" dirty="0" smtClean="0">
                <a:latin typeface="Calibri"/>
                <a:cs typeface="Calibri"/>
              </a:rPr>
              <a:t>O-N/ha </a:t>
            </a:r>
            <a:r>
              <a:rPr lang="en-US" sz="1500" dirty="0" err="1" smtClean="0">
                <a:latin typeface="Calibri"/>
                <a:cs typeface="Calibri"/>
              </a:rPr>
              <a:t>yr</a:t>
            </a:r>
            <a:r>
              <a:rPr lang="en-US" sz="1500" dirty="0" smtClean="0">
                <a:latin typeface="Calibri"/>
                <a:cs typeface="Calibri"/>
              </a:rPr>
              <a:t> for annuals (continuous corn &gt; corn-soybean-canola) and 1.1-</a:t>
            </a:r>
            <a:r>
              <a:rPr lang="en-US" sz="1500" dirty="0">
                <a:latin typeface="Calibri"/>
                <a:cs typeface="Calibri"/>
              </a:rPr>
              <a:t>6.3 kgN</a:t>
            </a:r>
            <a:r>
              <a:rPr lang="en-US" sz="1500" baseline="-25000" dirty="0">
                <a:latin typeface="Calibri"/>
                <a:cs typeface="Calibri"/>
              </a:rPr>
              <a:t>2</a:t>
            </a:r>
            <a:r>
              <a:rPr lang="en-US" sz="1500" dirty="0">
                <a:latin typeface="Calibri"/>
                <a:cs typeface="Calibri"/>
              </a:rPr>
              <a:t>O-N/ha </a:t>
            </a:r>
            <a:r>
              <a:rPr lang="en-US" sz="1500" dirty="0" err="1">
                <a:latin typeface="Calibri"/>
                <a:cs typeface="Calibri"/>
              </a:rPr>
              <a:t>yr</a:t>
            </a:r>
            <a:r>
              <a:rPr lang="en-US" sz="1500" dirty="0">
                <a:latin typeface="Calibri"/>
                <a:cs typeface="Calibri"/>
              </a:rPr>
              <a:t> </a:t>
            </a:r>
            <a:r>
              <a:rPr lang="en-US" sz="1500" dirty="0" smtClean="0">
                <a:latin typeface="Calibri"/>
                <a:cs typeface="Calibri"/>
              </a:rPr>
              <a:t>for perennials, with N</a:t>
            </a:r>
            <a:r>
              <a:rPr lang="en-US" sz="1500" baseline="-25000" dirty="0" smtClean="0">
                <a:latin typeface="Calibri"/>
                <a:cs typeface="Calibri"/>
              </a:rPr>
              <a:t>2</a:t>
            </a:r>
            <a:r>
              <a:rPr lang="en-US" sz="1500" dirty="0" smtClean="0">
                <a:latin typeface="Calibri"/>
                <a:cs typeface="Calibri"/>
              </a:rPr>
              <a:t>O peak fluxes being associated with rain after fertilization.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Models trained on single systems performed well in most monocultures but worse in </a:t>
            </a:r>
            <a:r>
              <a:rPr lang="en-US" sz="1500" dirty="0" err="1" smtClean="0">
                <a:latin typeface="Calibri"/>
                <a:cs typeface="Calibri"/>
              </a:rPr>
              <a:t>polyclutures</a:t>
            </a:r>
            <a:r>
              <a:rPr lang="en-US" sz="1500" dirty="0" smtClean="0">
                <a:latin typeface="Calibri"/>
                <a:cs typeface="Calibri"/>
              </a:rPr>
              <a:t>, which means simulation models including N</a:t>
            </a:r>
            <a:r>
              <a:rPr lang="en-US" sz="1500" baseline="-25000" dirty="0" smtClean="0">
                <a:latin typeface="Calibri"/>
                <a:cs typeface="Calibri"/>
              </a:rPr>
              <a:t>2</a:t>
            </a:r>
            <a:r>
              <a:rPr lang="en-US" sz="1500" dirty="0" smtClean="0">
                <a:latin typeface="Calibri"/>
                <a:cs typeface="Calibri"/>
              </a:rPr>
              <a:t>O emissions should be parameterized specifically for particular plant systems.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During establishment phase, perennial bioenergy crops emit less N</a:t>
            </a:r>
            <a:r>
              <a:rPr lang="en-US" sz="1500" baseline="-25000" dirty="0" smtClean="0">
                <a:latin typeface="Calibri"/>
                <a:cs typeface="Calibri"/>
              </a:rPr>
              <a:t>2</a:t>
            </a:r>
            <a:r>
              <a:rPr lang="en-US" sz="1500" dirty="0" smtClean="0">
                <a:latin typeface="Calibri"/>
                <a:cs typeface="Calibri"/>
              </a:rPr>
              <a:t>O than annual crops, especially when not fertilized.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500" dirty="0" smtClean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May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5400" y="4191000"/>
            <a:ext cx="4038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Cumulative 2009-2011 N</a:t>
            </a:r>
            <a:r>
              <a:rPr lang="en-US" sz="1050" baseline="-25000" dirty="0" smtClean="0"/>
              <a:t>2</a:t>
            </a:r>
            <a:r>
              <a:rPr lang="en-US" sz="1050" dirty="0" smtClean="0"/>
              <a:t>O fluxes from various bioenergy crops </a:t>
            </a:r>
            <a:endParaRPr lang="en-US" sz="1050" dirty="0"/>
          </a:p>
        </p:txBody>
      </p:sp>
      <p:pic>
        <p:nvPicPr>
          <p:cNvPr id="3" name="Picture 2" descr="Screen Shot 2015-05-26 at 10.12.4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295400"/>
            <a:ext cx="4196663" cy="29718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HUBDOC-169-487</_dlc_DocId>
    <_dlc_DocIdUrl xmlns="f66da2ca-f37c-4205-929f-e8e9af1907d3">
      <Url>https://intranet.wei.wisc.edu/glbrc/doe/_layouts/15/DocIdRedir.aspx?ID=HUBDOC-169-487</Url>
      <Description>HUBDOC-169-487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A43E6CF6-2C94-4455-83EC-8971F2630A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25257</TotalTime>
  <Words>309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868</cp:revision>
  <dcterms:created xsi:type="dcterms:W3CDTF">2010-02-04T19:54:00Z</dcterms:created>
  <dcterms:modified xsi:type="dcterms:W3CDTF">2015-05-27T14:40:00Z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0f1ed9b2-9a94-464d-9596-cdd385c85f15</vt:lpwstr>
  </property>
  <property fmtid="{D5CDD505-2E9C-101B-9397-08002B2CF9AE}" pid="4" name="TaxKeyword">
    <vt:lpwstr/>
  </property>
</Properties>
</file>