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8A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 autoAdjust="0"/>
    <p:restoredTop sz="95488" autoAdjust="0"/>
  </p:normalViewPr>
  <p:slideViewPr>
    <p:cSldViewPr>
      <p:cViewPr varScale="1">
        <p:scale>
          <a:sx n="147" d="100"/>
          <a:sy n="147" d="100"/>
        </p:scale>
        <p:origin x="-1328" y="-96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1/15/16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1/15/16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 smtClean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Title again</a:t>
            </a:r>
            <a:r>
              <a:rPr lang="en-US" sz="700" b="1" baseline="0" dirty="0" smtClean="0"/>
              <a:t>:</a:t>
            </a: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dirty="0" smtClean="0"/>
              <a:t>Text 1-2 </a:t>
            </a:r>
            <a:r>
              <a:rPr lang="en-US" sz="700" smtClean="0"/>
              <a:t>sentence summary?</a:t>
            </a:r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val="3406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304800"/>
            <a:ext cx="7391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Designer </a:t>
            </a:r>
            <a:r>
              <a:rPr lang="en-US" sz="2400" b="1" dirty="0" err="1" smtClean="0">
                <a:latin typeface="+mn-lt"/>
              </a:rPr>
              <a:t>lignins</a:t>
            </a:r>
            <a:r>
              <a:rPr lang="en-US" sz="2400" b="1" dirty="0" smtClean="0">
                <a:latin typeface="+mn-lt"/>
              </a:rPr>
              <a:t>: harnessing the plasticity of lignification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172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Mottiar</a:t>
            </a:r>
            <a:r>
              <a:rPr lang="en-US" sz="1200" dirty="0" smtClean="0"/>
              <a:t> Y, </a:t>
            </a:r>
            <a:r>
              <a:rPr lang="en-US" sz="1200" dirty="0" err="1" smtClean="0"/>
              <a:t>Vanholme</a:t>
            </a:r>
            <a:r>
              <a:rPr lang="en-US" sz="1200" dirty="0" smtClean="0"/>
              <a:t> R, </a:t>
            </a:r>
            <a:r>
              <a:rPr lang="en-US" sz="1200" dirty="0" err="1" smtClean="0"/>
              <a:t>Boerjan</a:t>
            </a:r>
            <a:r>
              <a:rPr lang="en-US" sz="1200" dirty="0" smtClean="0"/>
              <a:t> W, Ralph J, Mansfield, SD (2016) </a:t>
            </a:r>
            <a:r>
              <a:rPr lang="en-US" sz="1200" i="1" dirty="0" smtClean="0"/>
              <a:t>Designer </a:t>
            </a:r>
            <a:r>
              <a:rPr lang="en-US" sz="1200" i="1" dirty="0" err="1" smtClean="0"/>
              <a:t>lignins</a:t>
            </a:r>
            <a:r>
              <a:rPr lang="en-US" sz="1200" i="1" dirty="0" smtClean="0"/>
              <a:t>: harnessing the plasticity of lignification</a:t>
            </a:r>
            <a:r>
              <a:rPr lang="en-US" sz="1200" dirty="0" smtClean="0"/>
              <a:t>. </a:t>
            </a:r>
            <a:r>
              <a:rPr lang="en-US" sz="1200" b="1" dirty="0" smtClean="0"/>
              <a:t>Current Opinion in Biotechnology</a:t>
            </a:r>
            <a:r>
              <a:rPr lang="en-US" sz="1200" dirty="0" smtClean="0"/>
              <a:t>, </a:t>
            </a:r>
            <a:r>
              <a:rPr lang="en-US" sz="1200" b="1" dirty="0" smtClean="0"/>
              <a:t>37</a:t>
            </a:r>
            <a:r>
              <a:rPr lang="en-US" sz="1200" dirty="0" smtClean="0"/>
              <a:t>:190-200, </a:t>
            </a:r>
            <a:r>
              <a:rPr lang="hr-HR" sz="1200" dirty="0" smtClean="0"/>
              <a:t>doi</a:t>
            </a:r>
            <a:r>
              <a:rPr lang="hr-HR" sz="1200" dirty="0"/>
              <a:t>:10.1016/j.copbio.2015.10.009</a:t>
            </a:r>
            <a:r>
              <a:rPr lang="en-US" sz="1200" dirty="0" smtClean="0"/>
              <a:t>.  </a:t>
            </a:r>
            <a:endParaRPr lang="en-US" sz="12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67" y="1371600"/>
            <a:ext cx="1981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 smtClean="0">
                <a:latin typeface="+mn-lt"/>
              </a:rPr>
              <a:t> </a:t>
            </a:r>
            <a:r>
              <a:rPr lang="en-US" sz="1500" dirty="0" smtClean="0">
                <a:latin typeface="+mn-lt"/>
              </a:rPr>
              <a:t>Present the case for promising new ways to design engineered lignins that are more easily processed and have greater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352800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  </a:t>
            </a:r>
            <a:endParaRPr lang="en-US" sz="2000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 smtClean="0">
                <a:latin typeface="+mn-lt"/>
              </a:rPr>
              <a:t>Incorporate monomers </a:t>
            </a:r>
            <a:r>
              <a:rPr lang="en-US" sz="1500" dirty="0">
                <a:latin typeface="+mn-lt"/>
              </a:rPr>
              <a:t>into lignin that lead to a lower degree of polymerization, reduced hydrophobicity, fewer bonds </a:t>
            </a:r>
            <a:r>
              <a:rPr lang="en-US" sz="1500" dirty="0" smtClean="0">
                <a:latin typeface="+mn-lt"/>
              </a:rPr>
              <a:t>to other cell wall constituents, </a:t>
            </a:r>
            <a:r>
              <a:rPr lang="en-US" sz="1500" dirty="0">
                <a:latin typeface="+mn-lt"/>
              </a:rPr>
              <a:t>or novel chemically labile linkages in the lignin polymer backbone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 smtClean="0">
                <a:latin typeface="+mn-lt"/>
              </a:rPr>
              <a:t>Incorporate value</a:t>
            </a:r>
            <a:r>
              <a:rPr lang="en-US" sz="1500" dirty="0">
                <a:latin typeface="+mn-lt"/>
              </a:rPr>
              <a:t>-added structures that could help to valorize lignin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 smtClean="0">
                <a:latin typeface="+mn-lt"/>
              </a:rPr>
              <a:t>Engineered lignins may be shorter, less hydrophobic, or have fewer bonds to hemicelluloses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 smtClean="0">
                <a:latin typeface="+mn-lt"/>
              </a:rPr>
              <a:t>Novel chemically labile backbone bonds in lignin may be easily cleaved during processing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 smtClean="0">
                <a:latin typeface="+mn-lt"/>
              </a:rPr>
              <a:t>Lignins could be designed to produce and incorporate high-value products</a:t>
            </a:r>
            <a:endParaRPr lang="en-US" sz="15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 smtClean="0">
                <a:latin typeface="+mn-lt"/>
              </a:rPr>
              <a:t>These types of designer </a:t>
            </a:r>
            <a:r>
              <a:rPr lang="en-US" sz="1500" dirty="0" err="1" smtClean="0">
                <a:latin typeface="+mn-lt"/>
              </a:rPr>
              <a:t>lignins</a:t>
            </a:r>
            <a:r>
              <a:rPr lang="en-US" sz="1500" dirty="0" smtClean="0">
                <a:latin typeface="+mn-lt"/>
              </a:rPr>
              <a:t> will likely be a key feature of advanced biofuel crops in which processing costs are reduced and new high-value chemicals are produced from a lignin stream that would otherwise be waste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5498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	</a:t>
            </a:r>
            <a:r>
              <a:rPr lang="en-US" sz="1200" b="1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GLBRC January 2016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pic>
        <p:nvPicPr>
          <p:cNvPr id="2" name="Picture 1" descr="Mottiar_Mansfield_2015_manuscript -5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0"/>
            <a:ext cx="6858000" cy="27574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>Ready for Comms</Comments_x002c__x0020_Notes_x002c__x0020_etc>
    <PublishingExpirationDate xmlns="http://schemas.microsoft.com/sharepoint/v3" xsi:nil="true"/>
    <PublishingStartDate xmlns="http://schemas.microsoft.com/sharepoint/v3" xsi:nil="true"/>
    <_dlc_DocId xmlns="f66da2ca-f37c-4205-929f-e8e9af1907d3">HUBDOC-169-509</_dlc_DocId>
    <_dlc_DocIdUrl xmlns="f66da2ca-f37c-4205-929f-e8e9af1907d3">
      <Url>https://intranet.wei.wisc.edu/glbrc/doe/_layouts/15/DocIdRedir.aspx?ID=HUBDOC-169-509</Url>
      <Description>HUBDOC-169-509</Description>
    </_dlc_DocIdUrl>
    <_dlc_DocIdPersistId xmlns="f66da2ca-f37c-4205-929f-e8e9af1907d3">false</_dlc_DocIdPersistId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8483</TotalTime>
  <Words>219</Words>
  <Application>Microsoft Macintosh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Designer Lignins: Harnessing the Plasticity of Lignification</dc:title>
  <dc:creator>palmian</dc:creator>
  <cp:keywords/>
  <cp:lastModifiedBy>Eva Ziegelhoffer</cp:lastModifiedBy>
  <cp:revision>881</cp:revision>
  <dcterms:created xsi:type="dcterms:W3CDTF">2010-02-04T19:54:00Z</dcterms:created>
  <dcterms:modified xsi:type="dcterms:W3CDTF">2016-01-15T19:12:43Z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6bb51634-047f-460f-bd6e-455681cb6f4e</vt:lpwstr>
  </property>
  <property fmtid="{D5CDD505-2E9C-101B-9397-08002B2CF9AE}" pid="4" name="TaxKeywor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