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437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7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28A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235" autoAdjust="0"/>
    <p:restoredTop sz="95877" autoAdjust="0"/>
  </p:normalViewPr>
  <p:slideViewPr>
    <p:cSldViewPr>
      <p:cViewPr varScale="1">
        <p:scale>
          <a:sx n="160" d="100"/>
          <a:sy n="160" d="100"/>
        </p:scale>
        <p:origin x="264" y="184"/>
      </p:cViewPr>
      <p:guideLst>
        <p:guide orient="horz" pos="2160"/>
        <p:guide pos="47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11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933470-C82D-4D91-BC44-EDDF0F3DAA3C}" type="datetimeFigureOut">
              <a:rPr lang="en-US"/>
              <a:pPr>
                <a:defRPr/>
              </a:pPr>
              <a:t>5/15/19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C09BA1-F2D0-444F-980D-8F03A3EE7A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6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BB9D18-7567-4D19-8665-5AE6C32131D1}" type="datetimeFigureOut">
              <a:rPr lang="en-US"/>
              <a:pPr>
                <a:defRPr/>
              </a:pPr>
              <a:t>5/15/19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June 13-15,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49337F-5096-4607-B08E-5CD7BA64E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9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BC3-7A8E-4EEE-BFC3-2F119B6200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700" b="1" dirty="0"/>
              <a:t>Notes:</a:t>
            </a:r>
          </a:p>
          <a:p>
            <a:pPr eaLnBrk="1" hangingPunct="1">
              <a:lnSpc>
                <a:spcPct val="80000"/>
              </a:lnSpc>
            </a:pPr>
            <a:r>
              <a:rPr lang="en-US" sz="700" b="0" dirty="0"/>
              <a:t>text</a:t>
            </a:r>
          </a:p>
          <a:p>
            <a:pPr eaLnBrk="1" hangingPunct="1">
              <a:lnSpc>
                <a:spcPct val="80000"/>
              </a:lnSpc>
            </a:pPr>
            <a:endParaRPr lang="en-US" sz="700" b="1" dirty="0"/>
          </a:p>
          <a:p>
            <a:pPr eaLnBrk="1" hangingPunct="1">
              <a:lnSpc>
                <a:spcPct val="80000"/>
              </a:lnSpc>
            </a:pPr>
            <a:r>
              <a:rPr lang="en-US" sz="700" b="1" dirty="0"/>
              <a:t>Title again</a:t>
            </a:r>
            <a:r>
              <a:rPr lang="en-US" sz="700" b="1" baseline="0" dirty="0"/>
              <a:t>:</a:t>
            </a:r>
            <a:endParaRPr lang="en-US" sz="700" b="1" dirty="0"/>
          </a:p>
          <a:p>
            <a:pPr eaLnBrk="1" hangingPunct="1">
              <a:lnSpc>
                <a:spcPct val="80000"/>
              </a:lnSpc>
            </a:pPr>
            <a:r>
              <a:rPr lang="en-US" sz="700" dirty="0"/>
              <a:t>Text 1-2 </a:t>
            </a:r>
            <a:r>
              <a:rPr lang="en-US" sz="700"/>
              <a:t>sentence summary?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39290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A98C-247A-46F9-A17E-E1108870C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8"/>
          <p:cNvSpPr/>
          <p:nvPr userDrawn="1"/>
        </p:nvSpPr>
        <p:spPr bwMode="auto">
          <a:xfrm>
            <a:off x="0" y="6629400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35"/>
          <p:cNvSpPr>
            <a:spLocks noChangeArrowheads="1"/>
          </p:cNvSpPr>
          <p:nvPr/>
        </p:nvSpPr>
        <p:spPr bwMode="auto">
          <a:xfrm>
            <a:off x="2386013" y="6635750"/>
            <a:ext cx="6600825" cy="21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D4BD2A-A61B-43C4-A97F-6D4748350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92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12299" name="Text Box 50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-5667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latin typeface="+mn-lt"/>
              </a:rPr>
              <a:t>Production of 5-Hydroxymethylfurfural from Biomass-Derived Carbohydrates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5617" y="6222490"/>
            <a:ext cx="9199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A.H. Motagamwala, </a:t>
            </a:r>
            <a:r>
              <a:rPr lang="en-US" sz="1000" i="1" dirty="0"/>
              <a:t>et al.</a:t>
            </a:r>
            <a:r>
              <a:rPr lang="en-US" sz="1000" dirty="0"/>
              <a:t>, “Solvent system for effective near-term production of hydroxymethylfurfural (HMF) with potential for long-term process improvement.” </a:t>
            </a:r>
            <a:r>
              <a:rPr lang="en-US" sz="1000" i="1" dirty="0"/>
              <a:t>Energy &amp; Environmental Science</a:t>
            </a:r>
            <a:r>
              <a:rPr lang="en-US" sz="1000" dirty="0"/>
              <a:t> (2019). [DOI: 10.1039/C9EE00447E]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538" y="1248063"/>
            <a:ext cx="529297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Objective</a:t>
            </a:r>
            <a:r>
              <a:rPr lang="en-US" dirty="0">
                <a:latin typeface="+mn-lt"/>
              </a:rPr>
              <a:t> </a:t>
            </a:r>
          </a:p>
          <a:p>
            <a:r>
              <a:rPr lang="en-US" sz="1500" dirty="0">
                <a:latin typeface="+mn-lt"/>
              </a:rPr>
              <a:t>To transition away from fossil-fuel derived chemicals and products, cost-competitive alternatives must be developed. </a:t>
            </a:r>
          </a:p>
          <a:p>
            <a:r>
              <a:rPr lang="en-US" sz="1500" dirty="0">
                <a:latin typeface="+mn-lt"/>
              </a:rPr>
              <a:t>In this work, GLBRC scientists developed a process by which the valuable platform chemical 5-hydroxymethylfurfural (HMF) is produced from fructose or glucose.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9457" y="2710284"/>
            <a:ext cx="530005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Approach  </a:t>
            </a:r>
          </a:p>
          <a:p>
            <a:pPr marL="283464" lvl="0" indent="-283464">
              <a:buFont typeface="Wingdings" pitchFamily="2" charset="2"/>
              <a:buChar char="Ø"/>
            </a:pPr>
            <a:r>
              <a:rPr lang="en-US" sz="1500" dirty="0">
                <a:latin typeface="+mn-lt"/>
              </a:rPr>
              <a:t>An inexpensive solvent system comprised of acetone and water is used in the conversion and separation of fructose and glucose to HMF.</a:t>
            </a:r>
          </a:p>
          <a:p>
            <a:pPr marL="283464" lvl="0" indent="-283464">
              <a:buFont typeface="Wingdings" pitchFamily="2" charset="2"/>
              <a:buChar char="Ø"/>
            </a:pPr>
            <a:r>
              <a:rPr lang="en-US" sz="1500" dirty="0">
                <a:latin typeface="+mn-lt"/>
              </a:rPr>
              <a:t>Process models starting with both fructose and glucose were developed and techno-economic analysis was performed.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084" y="4172044"/>
            <a:ext cx="53686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Result/Impacts</a:t>
            </a:r>
          </a:p>
          <a:p>
            <a:pPr marL="283464" indent="-283464">
              <a:buFont typeface="Wingdings" panose="05000000000000000000" pitchFamily="2" charset="2"/>
              <a:buChar char="Ø"/>
            </a:pPr>
            <a:r>
              <a:rPr lang="en-US" sz="1500" dirty="0">
                <a:latin typeface="+mn-lt"/>
              </a:rPr>
              <a:t>Production of HMF from fructose can be achieved at at high yields (&gt;90%) and with excellent carbon balance (&gt;95%).</a:t>
            </a:r>
          </a:p>
          <a:p>
            <a:pPr marL="283464" indent="-283464">
              <a:buFont typeface="Wingdings" panose="05000000000000000000" pitchFamily="2" charset="2"/>
              <a:buChar char="Ø"/>
            </a:pPr>
            <a:r>
              <a:rPr lang="en-US" sz="1500" dirty="0">
                <a:latin typeface="+mn-lt"/>
              </a:rPr>
              <a:t>HMF can be easily separated with high recovery (96%) and purity (~99%). </a:t>
            </a:r>
          </a:p>
          <a:p>
            <a:pPr marL="283464" indent="-283464">
              <a:buFont typeface="Wingdings" panose="05000000000000000000" pitchFamily="2" charset="2"/>
              <a:buChar char="Ø"/>
            </a:pPr>
            <a:r>
              <a:rPr lang="en-US" sz="1500" dirty="0">
                <a:latin typeface="+mn-lt"/>
              </a:rPr>
              <a:t>HMF production from fructose could be integrated into existing high fructose corn syrup production. 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BRC Science Highlight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5498"/>
            <a:ext cx="1728787" cy="7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35"/>
          <p:cNvSpPr>
            <a:spLocks noChangeArrowheads="1"/>
          </p:cNvSpPr>
          <p:nvPr/>
        </p:nvSpPr>
        <p:spPr bwMode="auto">
          <a:xfrm>
            <a:off x="-34925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	GLBRC May 2019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A1EFAE-5A13-0D4C-825E-D4C70EE5C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9510" y="636480"/>
            <a:ext cx="3704490" cy="46513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BA02B0-4D2B-D143-B247-B92EC4908931}"/>
              </a:ext>
            </a:extLst>
          </p:cNvPr>
          <p:cNvSpPr/>
          <p:nvPr/>
        </p:nvSpPr>
        <p:spPr>
          <a:xfrm>
            <a:off x="5515709" y="5373908"/>
            <a:ext cx="3475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+mn-lt"/>
              </a:rPr>
              <a:t>Process economics for the production of HMF from fructose. (a) Process model (b) Sankey diagram for HMF production processes and (c) costs and revenues. ROI, return on investment.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f66da2ca-f37c-4205-929f-e8e9af1907d3">
      <Terms xmlns="http://schemas.microsoft.com/office/infopath/2007/PartnerControls"/>
    </TaxKeywordTaxHTField>
    <TaxCatchAll xmlns="f66da2ca-f37c-4205-929f-e8e9af1907d3"/>
    <Comments_x002c__x0020_Notes_x002c__x0020_etc xmlns="598d3dbc-fa83-42fa-b207-889270677883" xsi:nil="true"/>
    <PublishingExpirationDate xmlns="http://schemas.microsoft.com/sharepoint/v3" xsi:nil="true"/>
    <PublishingStartDate xmlns="http://schemas.microsoft.com/sharepoint/v3" xsi:nil="true"/>
    <_dlc_DocId xmlns="f66da2ca-f37c-4205-929f-e8e9af1907d3">HUBDOC-92-422</_dlc_DocId>
    <_dlc_DocIdUrl xmlns="f66da2ca-f37c-4205-929f-e8e9af1907d3">
      <Url>https://intranet.wei.wisc.edu/glbrc/doe/_layouts/15/DocIdRedir.aspx?ID=HUBDOC-92-422</Url>
      <Description>HUBDOC-92-422</Description>
    </_dlc_DocIdUrl>
    <_dlc_DocIdPersistId xmlns="f66da2ca-f37c-4205-929f-e8e9af1907d3">false</_dlc_DocIdPersistI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64B81CB5A84D8992C1DDBD34D590" ma:contentTypeVersion="0" ma:contentTypeDescription="Create a new document." ma:contentTypeScope="" ma:versionID="6738319440a0d4a8b574b44f29c8374c">
  <xsd:schema xmlns:xsd="http://www.w3.org/2001/XMLSchema" xmlns:xs="http://www.w3.org/2001/XMLSchema" xmlns:p="http://schemas.microsoft.com/office/2006/metadata/properties" xmlns:ns1="http://schemas.microsoft.com/sharepoint/v3" xmlns:ns2="f66da2ca-f37c-4205-929f-e8e9af1907d3" xmlns:ns3="598d3dbc-fa83-42fa-b207-889270677883" targetNamespace="http://schemas.microsoft.com/office/2006/metadata/properties" ma:root="true" ma:fieldsID="6ee46b2ab99f8bb7e069b4b66d7ecdec" ns1:_="" ns2:_="" ns3:_="">
    <xsd:import namespace="http://schemas.microsoft.com/sharepoint/v3"/>
    <xsd:import namespace="f66da2ca-f37c-4205-929f-e8e9af1907d3"/>
    <xsd:import namespace="598d3dbc-fa83-42fa-b207-88927067788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Comments_x002c__x0020_Notes_x002c__x0020_et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da2ca-f37c-4205-929f-e8e9af1907d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8627bd82-0569-4858-99f3-d7174152a40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52eabb01-f6f8-4398-a964-66c8658a72c0}" ma:internalName="TaxCatchAll" ma:showField="CatchAllData" ma:web="f66da2ca-f37c-4205-929f-e8e9af190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d3dbc-fa83-42fa-b207-889270677883" elementFormDefault="qualified">
    <xsd:import namespace="http://schemas.microsoft.com/office/2006/documentManagement/types"/>
    <xsd:import namespace="http://schemas.microsoft.com/office/infopath/2007/PartnerControls"/>
    <xsd:element name="Comments_x002c__x0020_Notes_x002c__x0020_etc" ma:index="16" nillable="true" ma:displayName="Comments, Notes, etc" ma:internalName="Comments_x002c__x0020_Notes_x002c__x0020_etc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5E273A0-DD58-4D63-AD59-E4FD25EB50A2}">
  <ds:schemaRefs>
    <ds:schemaRef ds:uri="http://schemas.microsoft.com/office/2006/documentManagement/types"/>
    <ds:schemaRef ds:uri="598d3dbc-fa83-42fa-b207-889270677883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sharepoint/v3"/>
    <ds:schemaRef ds:uri="f66da2ca-f37c-4205-929f-e8e9af1907d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EDED528-518D-4C69-AD84-97438F549D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da2ca-f37c-4205-929f-e8e9af1907d3"/>
    <ds:schemaRef ds:uri="598d3dbc-fa83-42fa-b207-889270677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E68956-2A2F-4AF9-A683-C63B389D65E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73A89BB-3228-4566-B5DE-ED801792271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7921</TotalTime>
  <Words>241</Words>
  <Application>Microsoft Macintosh PowerPoint</Application>
  <PresentationFormat>On-screen Show (4:3)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Wingdings</vt:lpstr>
      <vt:lpstr>Office Theme</vt:lpstr>
      <vt:lpstr>PowerPoint Presentation</vt:lpstr>
    </vt:vector>
  </TitlesOfParts>
  <Company>US Department of Energy (SC)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BER</dc:title>
  <dc:creator>palmian</dc:creator>
  <cp:lastModifiedBy>Matthew Wisniewski</cp:lastModifiedBy>
  <cp:revision>850</cp:revision>
  <dcterms:created xsi:type="dcterms:W3CDTF">2010-02-04T19:54:00Z</dcterms:created>
  <dcterms:modified xsi:type="dcterms:W3CDTF">2019-05-15T16:44:12Z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0x010100247064B81CB5A84D8992C1DDBD34D590</vt:lpwstr>
  </property>
  <property fmtid="{D5CDD505-2E9C-101B-9397-08002B2CF9AE}" pid="3" name="_dlc_DocIdItemGuid">
    <vt:lpwstr>2fd643f2-13e5-44f2-a37c-6531dcee4fad</vt:lpwstr>
  </property>
  <property fmtid="{D5CDD505-2E9C-101B-9397-08002B2CF9AE}" pid="4" name="TaxKeyword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emplateUrl">
    <vt:lpwstr/>
  </property>
</Properties>
</file>