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1415" autoAdjust="0"/>
    <p:restoredTop sz="97182" autoAdjust="0"/>
  </p:normalViewPr>
  <p:slideViewPr>
    <p:cSldViewPr>
      <p:cViewPr varScale="1">
        <p:scale>
          <a:sx n="197" d="100"/>
          <a:sy n="197" d="100"/>
        </p:scale>
        <p:origin x="-1624" y="-112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12/19/14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12/19/14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Farm supply response for bioenergy </a:t>
            </a:r>
            <a:r>
              <a:rPr lang="en-US" sz="2400" b="1" dirty="0" err="1" smtClean="0">
                <a:latin typeface="+mn-lt"/>
              </a:rPr>
              <a:t>feedstocks</a:t>
            </a:r>
            <a:r>
              <a:rPr lang="en-US" sz="2400" b="1" dirty="0" smtClean="0">
                <a:latin typeface="+mn-lt"/>
              </a:rPr>
              <a:t> in the Midwest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1677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Mooney DF, </a:t>
            </a:r>
            <a:r>
              <a:rPr lang="en-US" sz="1200" dirty="0" err="1" smtClean="0"/>
              <a:t>Barham</a:t>
            </a:r>
            <a:r>
              <a:rPr lang="en-US" sz="1200" dirty="0" smtClean="0"/>
              <a:t> BL, and Liang C. “Inelastic and Fragmented Farm Supply Response for Second-generation Bioenergy </a:t>
            </a:r>
            <a:r>
              <a:rPr lang="en-US" sz="1200" dirty="0" err="1" smtClean="0"/>
              <a:t>Feedstocks</a:t>
            </a:r>
            <a:r>
              <a:rPr lang="en-US" sz="1200" dirty="0" smtClean="0"/>
              <a:t>: Ex Ante Survey Evidence from Wisconsin”. Applied Economic Perspectives and Policy (2014). doi:10.1093/</a:t>
            </a:r>
            <a:r>
              <a:rPr lang="en-US" sz="1200" dirty="0" err="1" smtClean="0"/>
              <a:t>aepp</a:t>
            </a:r>
            <a:r>
              <a:rPr lang="en-US" sz="1200" dirty="0" smtClean="0"/>
              <a:t>/ppu033</a:t>
            </a:r>
            <a:endParaRPr lang="en-US" sz="12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1399336"/>
            <a:ext cx="52197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To analyze farm supply responses for corn </a:t>
            </a:r>
            <a:r>
              <a:rPr lang="en-US" sz="1600" dirty="0" err="1" smtClean="0">
                <a:latin typeface="+mn-lt"/>
              </a:rPr>
              <a:t>stover</a:t>
            </a:r>
            <a:r>
              <a:rPr lang="en-US" sz="1600" dirty="0" smtClean="0">
                <a:latin typeface="+mn-lt"/>
              </a:rPr>
              <a:t> and </a:t>
            </a:r>
            <a:r>
              <a:rPr lang="en-US" sz="1600" dirty="0" err="1" smtClean="0">
                <a:latin typeface="+mn-lt"/>
              </a:rPr>
              <a:t>switchgrass</a:t>
            </a:r>
            <a:r>
              <a:rPr lang="en-US" sz="1600" dirty="0" smtClean="0">
                <a:latin typeface="+mn-lt"/>
              </a:rPr>
              <a:t> in Wisconsin and understand what social and environmental factors motivate farmers, in addition to profit, to </a:t>
            </a:r>
            <a:r>
              <a:rPr lang="en-US" sz="1600" dirty="0" smtClean="0">
                <a:latin typeface="+mn-lt"/>
              </a:rPr>
              <a:t>choose </a:t>
            </a:r>
            <a:r>
              <a:rPr lang="en-US" sz="1600" dirty="0" smtClean="0">
                <a:latin typeface="+mn-lt"/>
              </a:rPr>
              <a:t>particular </a:t>
            </a:r>
            <a:r>
              <a:rPr lang="en-US" sz="1600" dirty="0" err="1" smtClean="0">
                <a:latin typeface="+mn-lt"/>
              </a:rPr>
              <a:t>feedstocks</a:t>
            </a:r>
            <a:endParaRPr lang="en-US" sz="1600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514600"/>
            <a:ext cx="522922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1600" dirty="0" smtClean="0">
                <a:latin typeface="+mn-lt"/>
              </a:rPr>
              <a:t>Surveys were sent out to farmers that would get information regarding boundary values for feedstock supply prices</a:t>
            </a:r>
            <a:endParaRPr lang="en-US" sz="1600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smtClean="0">
                <a:latin typeface="+mn-lt"/>
              </a:rPr>
              <a:t> The </a:t>
            </a:r>
            <a:r>
              <a:rPr lang="en-US" sz="1600" i="1" dirty="0" smtClean="0">
                <a:latin typeface="+mn-lt"/>
              </a:rPr>
              <a:t>ex-ant</a:t>
            </a:r>
            <a:r>
              <a:rPr lang="en-US" sz="1600" dirty="0" smtClean="0">
                <a:latin typeface="+mn-lt"/>
              </a:rPr>
              <a:t>e particular model uses those boundary values and predicts the proportion of farms to supply a feedstock at a given price and the share of land that could be dedicated to that feedstock at that given price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724400"/>
            <a:ext cx="8991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There is heterogeneity in price within and across farm types in the studied area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Across all farm types, there is a relatively low proportion of farmers willing to supply either feedstock even at higher prices (&lt;15-40% depending on the feedstock).  This means that even at higher prices offered, there would be relatively small land areas allocated to bioenergy </a:t>
            </a:r>
            <a:r>
              <a:rPr lang="en-US" sz="1600" dirty="0" err="1" smtClean="0">
                <a:latin typeface="+mn-lt"/>
              </a:rPr>
              <a:t>feedstocks</a:t>
            </a:r>
            <a:endParaRPr lang="en-US" sz="1600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December 2014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 descr="Screen Shot 2014-12-17 at 11.19.05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533400"/>
            <a:ext cx="3733800" cy="459586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6370884163584E8D01FB0BAE9A1E04" ma:contentTypeVersion="6" ma:contentTypeDescription="Create a new document." ma:contentTypeScope="" ma:versionID="5f2f950e5ef4418ac976387628e0facd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a432e43444e4cc8d1908114e56ca552d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Approved by Phil and Randy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HUBDOC-92-433</_dlc_DocId>
    <_dlc_DocIdUrl xmlns="f66da2ca-f37c-4205-929f-e8e9af1907d3">
      <Url>https://intranet.wei.wisc.edu/glbrc/doe/_layouts/15/DocIdRedir.aspx?ID=HUBDOC-92-433</Url>
      <Description>HUBDOC-92-433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9E72E2A-7944-448B-B104-0FB8C8D31F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9010</TotalTime>
  <Words>237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Matt Wisniewski</cp:lastModifiedBy>
  <cp:revision>853</cp:revision>
  <dcterms:created xsi:type="dcterms:W3CDTF">2010-02-04T19:54:00Z</dcterms:created>
  <dcterms:modified xsi:type="dcterms:W3CDTF">2014-12-19T16:45:12Z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0x010100A86370884163584E8D01FB0BAE9A1E04</vt:lpwstr>
  </property>
  <property fmtid="{D5CDD505-2E9C-101B-9397-08002B2CF9AE}" pid="3" name="_dlc_DocIdItemGuid">
    <vt:lpwstr>7081d1c5-94e1-4261-9fcb-338374485d37</vt:lpwstr>
  </property>
  <property fmtid="{D5CDD505-2E9C-101B-9397-08002B2CF9AE}" pid="4" name="TaxKeyword">
    <vt:lpwstr/>
  </property>
</Properties>
</file>