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300" autoAdjust="0"/>
    <p:restoredTop sz="95673" autoAdjust="0"/>
  </p:normalViewPr>
  <p:slideViewPr>
    <p:cSldViewPr>
      <p:cViewPr>
        <p:scale>
          <a:sx n="150" d="100"/>
          <a:sy n="150" d="100"/>
        </p:scale>
        <p:origin x="-856" y="-400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4/21/17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4/21/17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endParaRPr lang="en-US" sz="700" b="0" dirty="0" smtClean="0"/>
          </a:p>
        </p:txBody>
      </p:sp>
    </p:spTree>
    <p:extLst>
      <p:ext uri="{BB962C8B-B14F-4D97-AF65-F5344CB8AC3E}">
        <p14:creationId xmlns:p14="http://schemas.microsoft.com/office/powerpoint/2010/main" val="3392905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0"/>
            <a:ext cx="66294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/>
              <a:t>Distribution of switchgrass aboveground biomass in response to N addition and harvest dates</a:t>
            </a:r>
            <a:r>
              <a:rPr lang="en-US" sz="2300" dirty="0"/>
              <a:t> </a:t>
            </a:r>
            <a:endParaRPr lang="en-US" sz="23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6430" y="6229290"/>
            <a:ext cx="8881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Miesel</a:t>
            </a:r>
            <a:r>
              <a:rPr lang="en-US" sz="1000" dirty="0"/>
              <a:t>, J.R. </a:t>
            </a:r>
            <a:r>
              <a:rPr lang="en-US" sz="1000" i="1" dirty="0"/>
              <a:t>et al.</a:t>
            </a:r>
            <a:r>
              <a:rPr lang="en-US" sz="1000" dirty="0"/>
              <a:t>  “Distribution of switchgrass (</a:t>
            </a:r>
            <a:r>
              <a:rPr lang="en-US" sz="1000" i="1" dirty="0" err="1"/>
              <a:t>Panicum</a:t>
            </a:r>
            <a:r>
              <a:rPr lang="en-US" sz="1000" i="1" dirty="0"/>
              <a:t> </a:t>
            </a:r>
            <a:r>
              <a:rPr lang="en-US" sz="1000" i="1" dirty="0" err="1"/>
              <a:t>virgatum</a:t>
            </a:r>
            <a:r>
              <a:rPr lang="en-US" sz="1000" dirty="0"/>
              <a:t> L.) aboveground biomass in response to nitrogen addition and across harvest dates.”  </a:t>
            </a:r>
            <a:r>
              <a:rPr lang="en-US" sz="1000" i="1" dirty="0"/>
              <a:t>Biomass and Bioenergy</a:t>
            </a:r>
            <a:r>
              <a:rPr lang="en-US" sz="1000" b="1" dirty="0"/>
              <a:t> 100,</a:t>
            </a:r>
            <a:r>
              <a:rPr lang="en-US" sz="1000" dirty="0"/>
              <a:t> 74-83 (2017) DOI: 10.1016/j.biombioe.2017.03.012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300" y="1239560"/>
            <a:ext cx="49911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</a:p>
          <a:p>
            <a:r>
              <a:rPr lang="en-US" sz="1400" dirty="0" smtClean="0">
                <a:latin typeface="Calibri" charset="0"/>
                <a:ea typeface="Calibri" charset="0"/>
                <a:cs typeface="Calibri" charset="0"/>
              </a:rPr>
              <a:t>To understand within-season biomass loss in switchgrass and identify </a:t>
            </a:r>
            <a:r>
              <a:rPr lang="en-US" sz="1400" dirty="0">
                <a:latin typeface="Calibri" charset="0"/>
                <a:ea typeface="Calibri" charset="0"/>
                <a:cs typeface="Calibri" charset="0"/>
              </a:rPr>
              <a:t>plant components that contribute to </a:t>
            </a:r>
            <a:r>
              <a:rPr lang="en-US" sz="1400" dirty="0" smtClean="0">
                <a:latin typeface="Calibri" charset="0"/>
                <a:ea typeface="Calibri" charset="0"/>
                <a:cs typeface="Calibri" charset="0"/>
              </a:rPr>
              <a:t>nitrogen (N) </a:t>
            </a:r>
            <a:r>
              <a:rPr lang="en-US" sz="1400" dirty="0">
                <a:latin typeface="Calibri" charset="0"/>
                <a:ea typeface="Calibri" charset="0"/>
                <a:cs typeface="Calibri" charset="0"/>
              </a:rPr>
              <a:t>loss or retention at different </a:t>
            </a:r>
            <a:r>
              <a:rPr lang="en-US" sz="1400" dirty="0" smtClean="0">
                <a:latin typeface="Calibri" charset="0"/>
                <a:ea typeface="Calibri" charset="0"/>
                <a:cs typeface="Calibri" charset="0"/>
              </a:rPr>
              <a:t>harvest times.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4300" y="2362200"/>
            <a:ext cx="50292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400" dirty="0" smtClean="0"/>
              <a:t> </a:t>
            </a:r>
            <a:r>
              <a:rPr lang="en-US" sz="1400" dirty="0" smtClean="0">
                <a:latin typeface="Calibri" charset="0"/>
                <a:ea typeface="Calibri" charset="0"/>
                <a:cs typeface="Calibri" charset="0"/>
              </a:rPr>
              <a:t>Studied two sites in Wisconsin.</a:t>
            </a:r>
            <a:endParaRPr lang="en-US" sz="1400" dirty="0">
              <a:latin typeface="Calibri" charset="0"/>
              <a:ea typeface="Calibri" charset="0"/>
              <a:cs typeface="Calibri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400" dirty="0" smtClean="0">
                <a:latin typeface="Calibri" charset="0"/>
                <a:ea typeface="Calibri" charset="0"/>
                <a:cs typeface="Calibri" charset="0"/>
              </a:rPr>
              <a:t> Compared mechanical- and </a:t>
            </a:r>
            <a:r>
              <a:rPr lang="en-US" sz="1400" dirty="0">
                <a:latin typeface="Calibri" charset="0"/>
                <a:ea typeface="Calibri" charset="0"/>
                <a:cs typeface="Calibri" charset="0"/>
              </a:rPr>
              <a:t>hand-</a:t>
            </a:r>
            <a:r>
              <a:rPr lang="en-US" sz="1400" dirty="0" smtClean="0">
                <a:latin typeface="Calibri" charset="0"/>
                <a:ea typeface="Calibri" charset="0"/>
                <a:cs typeface="Calibri" charset="0"/>
              </a:rPr>
              <a:t>harvested </a:t>
            </a:r>
            <a:r>
              <a:rPr lang="en-US" sz="1400" dirty="0" err="1" smtClean="0">
                <a:latin typeface="Calibri" charset="0"/>
                <a:ea typeface="Calibri" charset="0"/>
                <a:cs typeface="Calibri" charset="0"/>
              </a:rPr>
              <a:t>switchgrass</a:t>
            </a:r>
            <a:r>
              <a:rPr lang="en-US" sz="14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400" dirty="0">
                <a:latin typeface="Calibri" charset="0"/>
                <a:ea typeface="Calibri" charset="0"/>
                <a:cs typeface="Calibri" charset="0"/>
              </a:rPr>
              <a:t>to </a:t>
            </a:r>
            <a:r>
              <a:rPr lang="en-US" sz="1400" dirty="0" smtClean="0">
                <a:latin typeface="Calibri" charset="0"/>
                <a:ea typeface="Calibri" charset="0"/>
                <a:cs typeface="Calibri" charset="0"/>
              </a:rPr>
              <a:t>understand </a:t>
            </a:r>
            <a:r>
              <a:rPr lang="en-US" sz="1400" dirty="0">
                <a:latin typeface="Calibri" charset="0"/>
                <a:ea typeface="Calibri" charset="0"/>
                <a:cs typeface="Calibri" charset="0"/>
              </a:rPr>
              <a:t>yield loss associated with field operations. </a:t>
            </a:r>
            <a:endParaRPr lang="en-US" sz="1400" dirty="0" smtClean="0">
              <a:latin typeface="Calibri" charset="0"/>
              <a:ea typeface="Calibri" charset="0"/>
              <a:cs typeface="Calibri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400" dirty="0" smtClean="0">
                <a:latin typeface="Calibri" charset="0"/>
                <a:ea typeface="Calibri" charset="0"/>
                <a:cs typeface="Calibri" charset="0"/>
              </a:rPr>
              <a:t>Tracked biomass </a:t>
            </a:r>
            <a:r>
              <a:rPr lang="en-US" sz="1400" dirty="0">
                <a:latin typeface="Calibri" charset="0"/>
                <a:ea typeface="Calibri" charset="0"/>
                <a:cs typeface="Calibri" charset="0"/>
              </a:rPr>
              <a:t>and N-allocation in different plant parts </a:t>
            </a:r>
            <a:r>
              <a:rPr lang="en-US" sz="1400" dirty="0" smtClean="0">
                <a:latin typeface="Calibri" charset="0"/>
                <a:ea typeface="Calibri" charset="0"/>
                <a:cs typeface="Calibri" charset="0"/>
              </a:rPr>
              <a:t>over </a:t>
            </a:r>
            <a:r>
              <a:rPr lang="en-US" sz="1400" dirty="0">
                <a:latin typeface="Calibri" charset="0"/>
                <a:ea typeface="Calibri" charset="0"/>
                <a:cs typeface="Calibri" charset="0"/>
              </a:rPr>
              <a:t>time using 1) three levels of N additions and 2) four farm locations in hand-harvested plots. 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199" y="4114800"/>
            <a:ext cx="886093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latin typeface="Calibri" charset="0"/>
                <a:ea typeface="Calibri" charset="0"/>
                <a:cs typeface="Calibri" charset="0"/>
              </a:rPr>
              <a:t>Harvested yields </a:t>
            </a:r>
            <a:r>
              <a:rPr lang="en-US" sz="1400" dirty="0">
                <a:latin typeface="Calibri" charset="0"/>
                <a:ea typeface="Calibri" charset="0"/>
                <a:cs typeface="Calibri" charset="0"/>
              </a:rPr>
              <a:t>decreased over successive harvest dates as a result of the physical loss of leaves and inflorescence biomass (biomass that starts flowering</a:t>
            </a:r>
            <a:r>
              <a:rPr lang="en-US" sz="1400" dirty="0" smtClean="0">
                <a:latin typeface="Calibri" charset="0"/>
                <a:ea typeface="Calibri" charset="0"/>
                <a:cs typeface="Calibri" charset="0"/>
              </a:rPr>
              <a:t>)(panel a).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latin typeface="Calibri" charset="0"/>
                <a:ea typeface="Calibri" charset="0"/>
                <a:cs typeface="Calibri" charset="0"/>
              </a:rPr>
              <a:t>Although </a:t>
            </a:r>
            <a:r>
              <a:rPr lang="en-US" sz="1400" dirty="0">
                <a:latin typeface="Calibri" charset="0"/>
                <a:ea typeface="Calibri" charset="0"/>
                <a:cs typeface="Calibri" charset="0"/>
              </a:rPr>
              <a:t>N addition increased total aboveground biomass, it also increased the proportion of biomass occurring as leaves and inflorescence</a:t>
            </a:r>
            <a:r>
              <a:rPr lang="en-US" sz="1400" dirty="0" smtClean="0">
                <a:latin typeface="Calibri" charset="0"/>
                <a:ea typeface="Calibri" charset="0"/>
                <a:cs typeface="Calibri" charset="0"/>
              </a:rPr>
              <a:t>)(panel b). </a:t>
            </a:r>
            <a:r>
              <a:rPr lang="en-US" sz="1400" dirty="0">
                <a:latin typeface="Calibri" charset="0"/>
                <a:ea typeface="Calibri" charset="0"/>
                <a:cs typeface="Calibri" charset="0"/>
              </a:rPr>
              <a:t>Leaf and inflorescence biomass decreased over time and during harvest operations; however, this biomass became incorporated into the litter pool and increased on-site N </a:t>
            </a:r>
            <a:r>
              <a:rPr lang="en-US" sz="1400" dirty="0" smtClean="0">
                <a:latin typeface="Calibri" charset="0"/>
                <a:ea typeface="Calibri" charset="0"/>
                <a:cs typeface="Calibri" charset="0"/>
              </a:rPr>
              <a:t>retention (panels c and d).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latin typeface="Calibri" charset="0"/>
                <a:ea typeface="Calibri" charset="0"/>
                <a:cs typeface="Calibri" charset="0"/>
              </a:rPr>
              <a:t>Understanding biomass </a:t>
            </a:r>
            <a:r>
              <a:rPr lang="en-US" sz="1400" dirty="0">
                <a:latin typeface="Calibri" charset="0"/>
                <a:ea typeface="Calibri" charset="0"/>
                <a:cs typeface="Calibri" charset="0"/>
              </a:rPr>
              <a:t>loss over time and identifying plant components that contribute to N loss or retention at different harvest dates can help farmers identify better </a:t>
            </a:r>
            <a:r>
              <a:rPr lang="en-US" sz="1400" dirty="0" smtClean="0">
                <a:latin typeface="Calibri" charset="0"/>
                <a:ea typeface="Calibri" charset="0"/>
                <a:cs typeface="Calibri" charset="0"/>
              </a:rPr>
              <a:t>N amendment and harvest management practices</a:t>
            </a:r>
            <a:endParaRPr lang="en-US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April</a:t>
            </a:r>
            <a:r>
              <a:rPr lang="en-US" sz="1200" b="1" baseline="0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 2017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05400" y="3808273"/>
            <a:ext cx="40005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Harvested (a) and total aboveground (b) biomass (Mg ha</a:t>
            </a:r>
            <a:r>
              <a:rPr lang="en-US" sz="1000" baseline="30000" dirty="0"/>
              <a:t>−1</a:t>
            </a:r>
            <a:r>
              <a:rPr lang="en-US" sz="1000" dirty="0"/>
              <a:t>), and nitrogen mass (kg ha</a:t>
            </a:r>
            <a:r>
              <a:rPr lang="en-US" sz="1000" baseline="30000" dirty="0"/>
              <a:t>−1</a:t>
            </a:r>
            <a:r>
              <a:rPr lang="en-US" sz="1000" dirty="0"/>
              <a:t>) in harvested (c) and total aboveground (d) biomass, by harvest date for switchgrass </a:t>
            </a:r>
            <a:r>
              <a:rPr lang="en-US" sz="1000" dirty="0" smtClean="0"/>
              <a:t>monocultures.  </a:t>
            </a:r>
            <a:endParaRPr lang="en-US" sz="1000" b="1" dirty="0">
              <a:latin typeface="+mj-lt"/>
            </a:endParaRPr>
          </a:p>
        </p:txBody>
      </p:sp>
      <p:pic>
        <p:nvPicPr>
          <p:cNvPr id="1026" name="Picture 2" descr="ttp://www.sciencedirect.com/cache/MiamiImageURL/1-s2.0-S0961953417300995-gr3_lrg.jpg/0?wchp=dGLzVlB-zSk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8627" y="858236"/>
            <a:ext cx="3898342" cy="2929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Waiting for AL approval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HUBDOC-169-586</_dlc_DocId>
    <_dlc_DocIdUrl xmlns="f66da2ca-f37c-4205-929f-e8e9af1907d3">
      <Url>https://intranet.wei.wisc.edu/glbrc/doe/_layouts/15/DocIdRedir.aspx?ID=HUBDOC-169-586</Url>
      <Description>HUBDOC-169-586</Description>
    </_dlc_DocIdUrl>
    <_dlc_DocIdPersistId xmlns="f66da2ca-f37c-4205-929f-e8e9af1907d3">false</_dlc_DocIdPersistId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12466</TotalTime>
  <Words>326</Words>
  <Application>Microsoft Macintosh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keywords/>
  <cp:lastModifiedBy>Krista</cp:lastModifiedBy>
  <cp:revision>863</cp:revision>
  <dcterms:created xsi:type="dcterms:W3CDTF">2010-02-04T19:54:00Z</dcterms:created>
  <dcterms:modified xsi:type="dcterms:W3CDTF">2017-04-21T19:43:47Z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b4f74787-70f7-45c9-88da-b898254cd125</vt:lpwstr>
  </property>
  <property fmtid="{D5CDD505-2E9C-101B-9397-08002B2CF9AE}" pid="4" name="TaxKeyword">
    <vt:lpwstr/>
  </property>
  <property fmtid="{D5CDD505-2E9C-101B-9397-08002B2CF9AE}" pid="5" name="xd_Signature">
    <vt:bool>true</vt:bool>
  </property>
  <property fmtid="{D5CDD505-2E9C-101B-9397-08002B2CF9AE}" pid="6" name="xd_ProgID">
    <vt:lpwstr/>
  </property>
  <property fmtid="{D5CDD505-2E9C-101B-9397-08002B2CF9AE}" pid="7" name="TemplateUrl">
    <vt:lpwstr/>
  </property>
</Properties>
</file>