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5" Type="http://schemas.openxmlformats.org/officeDocument/2006/relationships/custom-properties" Target="docProps/custom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5"/>
  </p:sldMasterIdLst>
  <p:notesMasterIdLst>
    <p:notesMasterId r:id="rId7"/>
  </p:notesMasterIdLst>
  <p:handoutMasterIdLst>
    <p:handoutMasterId r:id="rId8"/>
  </p:handoutMasterIdLst>
  <p:sldIdLst>
    <p:sldId id="437" r:id="rId6"/>
  </p:sldIdLst>
  <p:sldSz cx="9144000" cy="6858000" type="screen4x3"/>
  <p:notesSz cx="7010400" cy="92964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6600"/>
    <a:srgbClr val="28AA3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21415" autoAdjust="0"/>
    <p:restoredTop sz="97182" autoAdjust="0"/>
  </p:normalViewPr>
  <p:slideViewPr>
    <p:cSldViewPr>
      <p:cViewPr>
        <p:scale>
          <a:sx n="150" d="100"/>
          <a:sy n="150" d="100"/>
        </p:scale>
        <p:origin x="-2976" y="-1128"/>
      </p:cViewPr>
      <p:guideLst>
        <p:guide orient="horz" pos="2160"/>
        <p:guide pos="4752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>
        <p:scale>
          <a:sx n="100" d="100"/>
          <a:sy n="100" d="100"/>
        </p:scale>
        <p:origin x="-1110" y="-78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customXml" Target="../customXml/item1.xml"/><Relationship Id="rId2" Type="http://schemas.openxmlformats.org/officeDocument/2006/relationships/customXml" Target="../customXml/item2.xml"/><Relationship Id="rId3" Type="http://schemas.openxmlformats.org/officeDocument/2006/relationships/customXml" Target="../customXml/item3.xml"/><Relationship Id="rId4" Type="http://schemas.openxmlformats.org/officeDocument/2006/relationships/customXml" Target="../customXml/item4.xml"/><Relationship Id="rId5" Type="http://schemas.openxmlformats.org/officeDocument/2006/relationships/slideMaster" Target="slideMasters/slideMaster1.xml"/><Relationship Id="rId6" Type="http://schemas.openxmlformats.org/officeDocument/2006/relationships/slide" Target="slides/slide1.xml"/><Relationship Id="rId7" Type="http://schemas.openxmlformats.org/officeDocument/2006/relationships/notesMaster" Target="notesMasters/notesMaster1.xml"/><Relationship Id="rId8" Type="http://schemas.openxmlformats.org/officeDocument/2006/relationships/handoutMaster" Target="handoutMasters/handoutMaster1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01933470-C82D-4D91-BC44-EDDF0F3DAA3C}" type="datetimeFigureOut">
              <a:rPr lang="en-US"/>
              <a:pPr>
                <a:defRPr/>
              </a:pPr>
              <a:t>1/5/15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CDC09BA1-F2D0-444F-980D-8F03A3EE7AE6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2636900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D1BB9D18-7567-4D19-8665-5AE6C32131D1}" type="datetimeFigureOut">
              <a:rPr lang="en-US"/>
              <a:pPr>
                <a:defRPr/>
              </a:pPr>
              <a:t>1/5/15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67" tIns="46584" rIns="93167" bIns="46584" rtlCol="0" anchor="ctr"/>
          <a:lstStyle/>
          <a:p>
            <a:pPr lvl="0"/>
            <a:endParaRPr lang="en-US" noProof="0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67" tIns="46584" rIns="93167" bIns="46584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1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June 13-15, 2011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67" tIns="46584" rIns="93167" bIns="46584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349337F-5096-4607-B08E-5CD7BA64E5E0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799433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CA3CBC3-7A8E-4EEE-BFC3-2F119B620096}" type="slidenum">
              <a:rPr lang="en-US"/>
              <a:pPr/>
              <a:t>1</a:t>
            </a:fld>
            <a:endParaRPr lang="en-US" dirty="0"/>
          </a:p>
        </p:txBody>
      </p:sp>
      <p:sp>
        <p:nvSpPr>
          <p:cNvPr id="327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277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>
            <a:no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Notes:</a:t>
            </a:r>
          </a:p>
          <a:p>
            <a:pPr eaLnBrk="1" hangingPunct="1">
              <a:lnSpc>
                <a:spcPct val="80000"/>
              </a:lnSpc>
            </a:pPr>
            <a:r>
              <a:rPr lang="en-US" sz="700" b="0" dirty="0" smtClean="0"/>
              <a:t>text</a:t>
            </a:r>
          </a:p>
          <a:p>
            <a:pPr eaLnBrk="1" hangingPunct="1">
              <a:lnSpc>
                <a:spcPct val="80000"/>
              </a:lnSpc>
            </a:pP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b="1" dirty="0" smtClean="0"/>
              <a:t>Title again</a:t>
            </a:r>
            <a:r>
              <a:rPr lang="en-US" sz="700" b="1" baseline="0" dirty="0" smtClean="0"/>
              <a:t>:</a:t>
            </a:r>
            <a:endParaRPr lang="en-US" sz="700" b="1" dirty="0" smtClean="0"/>
          </a:p>
          <a:p>
            <a:pPr eaLnBrk="1" hangingPunct="1">
              <a:lnSpc>
                <a:spcPct val="80000"/>
              </a:lnSpc>
            </a:pPr>
            <a:r>
              <a:rPr lang="en-US" sz="700" dirty="0" smtClean="0"/>
              <a:t>Text 1-2 </a:t>
            </a:r>
            <a:r>
              <a:rPr lang="en-US" sz="700" smtClean="0"/>
              <a:t>sentence summary?</a:t>
            </a:r>
            <a:endParaRPr lang="en-US" sz="700" dirty="0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8"/>
          <p:cNvSpPr/>
          <p:nvPr userDrawn="1"/>
        </p:nvSpPr>
        <p:spPr bwMode="auto">
          <a:xfrm>
            <a:off x="0" y="6634163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6" name="Rectangle 5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7" name="Rectangle 235"/>
          <p:cNvSpPr>
            <a:spLocks noChangeArrowheads="1"/>
          </p:cNvSpPr>
          <p:nvPr userDrawn="1"/>
        </p:nvSpPr>
        <p:spPr bwMode="auto">
          <a:xfrm>
            <a:off x="2398713" y="6646863"/>
            <a:ext cx="6588125" cy="211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9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FA98C-247A-46F9-A17E-E1108870C46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ectangle 7"/>
          <p:cNvSpPr/>
          <p:nvPr userDrawn="1"/>
        </p:nvSpPr>
        <p:spPr bwMode="auto">
          <a:xfrm>
            <a:off x="2360613" y="6634163"/>
            <a:ext cx="678497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4" name="Rectangle 8"/>
          <p:cNvSpPr/>
          <p:nvPr userDrawn="1"/>
        </p:nvSpPr>
        <p:spPr bwMode="auto">
          <a:xfrm>
            <a:off x="0" y="6629400"/>
            <a:ext cx="2333625" cy="228600"/>
          </a:xfrm>
          <a:prstGeom prst="rect">
            <a:avLst/>
          </a:prstGeom>
          <a:solidFill>
            <a:schemeClr val="accent3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/>
          <a:p>
            <a:pPr eaLnBrk="0" fontAlgn="auto" hangingPunct="0">
              <a:spcBef>
                <a:spcPts val="0"/>
              </a:spcBef>
              <a:spcAft>
                <a:spcPts val="0"/>
              </a:spcAft>
              <a:defRPr/>
            </a:pPr>
            <a:endParaRPr lang="en-US" dirty="0"/>
          </a:p>
        </p:txBody>
      </p:sp>
      <p:sp>
        <p:nvSpPr>
          <p:cNvPr id="5" name="Rectangle 235"/>
          <p:cNvSpPr>
            <a:spLocks noChangeArrowheads="1"/>
          </p:cNvSpPr>
          <p:nvPr/>
        </p:nvSpPr>
        <p:spPr bwMode="auto">
          <a:xfrm>
            <a:off x="2386013" y="6635750"/>
            <a:ext cx="6600825" cy="211138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algn="r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>
                <a:solidFill>
                  <a:schemeClr val="bg1"/>
                </a:solidFill>
                <a:latin typeface="+mn-lt"/>
                <a:ea typeface="Rod"/>
                <a:cs typeface="Rod"/>
              </a:rPr>
              <a:t>Department of Energy  •  Office of Science  •  Biological and Environmental Research</a:t>
            </a:r>
          </a:p>
        </p:txBody>
      </p:sp>
      <p:sp>
        <p:nvSpPr>
          <p:cNvPr id="2" name="Content Placeholder 1"/>
          <p:cNvSpPr>
            <a:spLocks noGrp="1"/>
          </p:cNvSpPr>
          <p:nvPr>
            <p:ph/>
          </p:nvPr>
        </p:nvSpPr>
        <p:spPr>
          <a:xfrm>
            <a:off x="457200" y="381000"/>
            <a:ext cx="8229600" cy="5745163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CD4BD2A-A61B-43C4-A97F-6D47483509E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87" r:id="rId1"/>
    <p:sldLayoutId id="2147484088" r:id="rId2"/>
    <p:sldLayoutId id="2147484092" r:id="rId3"/>
  </p:sldLayoutIdLst>
  <p:hf sldNum="0"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4" Type="http://schemas.openxmlformats.org/officeDocument/2006/relationships/image" Target="../media/image2.png"/><Relationship Id="rId5" Type="http://schemas.openxmlformats.org/officeDocument/2006/relationships/image" Target="../media/image3.png"/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5" name="Text Box 9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12299" name="Text Box 50"/>
          <p:cNvSpPr txBox="1">
            <a:spLocks noChangeArrowheads="1"/>
          </p:cNvSpPr>
          <p:nvPr/>
        </p:nvSpPr>
        <p:spPr bwMode="auto">
          <a:xfrm>
            <a:off x="365125" y="874713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en-US" b="0" dirty="0"/>
          </a:p>
        </p:txBody>
      </p:sp>
      <p:sp>
        <p:nvSpPr>
          <p:cNvPr id="5" name="TextBox 4"/>
          <p:cNvSpPr txBox="1"/>
          <p:nvPr/>
        </p:nvSpPr>
        <p:spPr>
          <a:xfrm>
            <a:off x="2514600" y="0"/>
            <a:ext cx="6629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latin typeface="+mn-lt"/>
              </a:rPr>
              <a:t>Mechanism for Increased Reaction Rate of Acid-Catalyzed Biomass Conversion in GVL solvent</a:t>
            </a:r>
            <a:endParaRPr lang="en-US" sz="2400" b="1" dirty="0">
              <a:latin typeface="+mn-lt"/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76200" y="6324600"/>
            <a:ext cx="8991600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100" dirty="0" err="1" smtClean="0"/>
              <a:t>Mellmer</a:t>
            </a:r>
            <a:r>
              <a:rPr lang="en-US" sz="1100" dirty="0" smtClean="0"/>
              <a:t> M. A. et. </a:t>
            </a:r>
            <a:r>
              <a:rPr lang="en-US" sz="1100" dirty="0"/>
              <a:t>a</a:t>
            </a:r>
            <a:r>
              <a:rPr lang="en-US" sz="1100" dirty="0" smtClean="0"/>
              <a:t>l. 2014. </a:t>
            </a:r>
            <a:r>
              <a:rPr lang="en-US" sz="1100" i="1" dirty="0" smtClean="0"/>
              <a:t>Solvent Effects in Acid-Catalyzed Biomass Conversion Reactions</a:t>
            </a:r>
            <a:r>
              <a:rPr lang="en-US" sz="1100" dirty="0" smtClean="0"/>
              <a:t>. </a:t>
            </a:r>
            <a:r>
              <a:rPr lang="en-US" sz="1100" b="1" dirty="0" err="1" smtClean="0"/>
              <a:t>Angewandte</a:t>
            </a:r>
            <a:r>
              <a:rPr lang="en-US" sz="1100" b="1" dirty="0" smtClean="0"/>
              <a:t> </a:t>
            </a:r>
            <a:r>
              <a:rPr lang="en-US" sz="1100" b="1" dirty="0" err="1" smtClean="0"/>
              <a:t>Chemie</a:t>
            </a:r>
            <a:r>
              <a:rPr lang="en-US" sz="1100" dirty="0" smtClean="0"/>
              <a:t>, 53 (44), 11872-11875.</a:t>
            </a:r>
            <a:endParaRPr lang="en-US" sz="1100" dirty="0" smtClean="0">
              <a:latin typeface="+mn-lt"/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114300" y="1066800"/>
            <a:ext cx="4800600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Objective</a:t>
            </a:r>
            <a:r>
              <a:rPr lang="en-US" dirty="0" smtClean="0">
                <a:latin typeface="+mn-lt"/>
              </a:rPr>
              <a:t> To determine how polar solvents such as gamma-</a:t>
            </a:r>
            <a:r>
              <a:rPr lang="en-US" dirty="0" err="1" smtClean="0">
                <a:latin typeface="+mn-lt"/>
              </a:rPr>
              <a:t>valerolactone</a:t>
            </a:r>
            <a:r>
              <a:rPr lang="en-US" dirty="0" smtClean="0">
                <a:latin typeface="+mn-lt"/>
              </a:rPr>
              <a:t> (GVL) </a:t>
            </a:r>
            <a:r>
              <a:rPr lang="en-US" dirty="0" smtClean="0">
                <a:latin typeface="+mn-lt"/>
              </a:rPr>
              <a:t>affect </a:t>
            </a:r>
            <a:r>
              <a:rPr lang="en-US" dirty="0" smtClean="0">
                <a:latin typeface="+mn-lt"/>
              </a:rPr>
              <a:t>the kinetics of biomass sugar conversion in acid-catalyzed reactions.</a:t>
            </a:r>
          </a:p>
          <a:p>
            <a:endParaRPr lang="en-US" dirty="0">
              <a:latin typeface="+mn-lt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152400" y="2133600"/>
            <a:ext cx="4733925" cy="23391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Approach  </a:t>
            </a:r>
            <a:endParaRPr lang="en-US" sz="2000" b="1" u="sng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  <a:p>
            <a:pPr lvl="0">
              <a:buFont typeface="Wingdings" pitchFamily="2" charset="2"/>
              <a:buChar char="Ø"/>
            </a:pPr>
            <a:r>
              <a:rPr lang="en-US" dirty="0" smtClean="0"/>
              <a:t> </a:t>
            </a:r>
            <a:r>
              <a:rPr lang="en-US" dirty="0" smtClean="0">
                <a:latin typeface="+mn-lt"/>
              </a:rPr>
              <a:t>Dehydration of xylose to furfural was used as a probe reaction to study the effects of GVL vs. water as a solvent on the kinetic parameters for acid-catalyzed conversion.</a:t>
            </a:r>
          </a:p>
          <a:p>
            <a:pPr lvl="0">
              <a:buFont typeface="Wingdings" pitchFamily="2" charset="2"/>
              <a:buChar char="Ø"/>
            </a:pPr>
            <a:r>
              <a:rPr lang="en-US" dirty="0" smtClean="0">
                <a:latin typeface="+mn-lt"/>
              </a:rPr>
              <a:t>Turn over frequencies (TOF) of xylose to furfural conversion were calculated using acid catalysts with varying </a:t>
            </a:r>
            <a:r>
              <a:rPr lang="en-US" dirty="0" err="1" smtClean="0">
                <a:latin typeface="+mn-lt"/>
              </a:rPr>
              <a:t>pKa</a:t>
            </a:r>
            <a:r>
              <a:rPr lang="en-US" dirty="0" smtClean="0">
                <a:latin typeface="+mn-lt"/>
              </a:rPr>
              <a:t> values.</a:t>
            </a:r>
            <a:endParaRPr lang="en-US" dirty="0">
              <a:latin typeface="+mn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152400" y="4318099"/>
            <a:ext cx="8763000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u="sng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Result/Impacts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A significant increase in reaction rate and product selectivity was observed for acid-catalyzed reactions utilizing GVL as compared to water.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Polar solvents appear to stabilize the protonated transition state intermediate, favoring the energetics of product formation.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dirty="0" smtClean="0">
                <a:latin typeface="+mn-lt"/>
              </a:rPr>
              <a:t>GVL has similar effects on acid-catalyzed hydrolysis of </a:t>
            </a:r>
            <a:r>
              <a:rPr lang="en-US" dirty="0" err="1" smtClean="0">
                <a:latin typeface="+mn-lt"/>
              </a:rPr>
              <a:t>cellobiose</a:t>
            </a:r>
            <a:r>
              <a:rPr lang="en-US" dirty="0" smtClean="0">
                <a:latin typeface="+mn-lt"/>
              </a:rPr>
              <a:t> to glucose, indicating that the solvent properties are not specific to xylose</a:t>
            </a:r>
            <a:r>
              <a:rPr lang="en-US" dirty="0" smtClean="0">
                <a:latin typeface="+mn-lt"/>
              </a:rPr>
              <a:t>.</a:t>
            </a:r>
            <a:endParaRPr lang="en-US" dirty="0" smtClean="0">
              <a:latin typeface="+mn-lt"/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0" y="0"/>
            <a:ext cx="241604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i="1" u="sng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BRC Science Highlight</a:t>
            </a:r>
            <a:endParaRPr lang="en-US" i="1" u="sng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3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415498"/>
            <a:ext cx="1728787" cy="76452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4" name="Rectangle 235"/>
          <p:cNvSpPr>
            <a:spLocks noChangeArrowheads="1"/>
          </p:cNvSpPr>
          <p:nvPr/>
        </p:nvSpPr>
        <p:spPr bwMode="auto">
          <a:xfrm>
            <a:off x="-34925" y="6646863"/>
            <a:ext cx="2320925" cy="2746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/>
          <a:lstStyle/>
          <a:p>
            <a:pPr marL="171450" indent="-171450" eaLnBrk="0" fontAlgn="auto" hangingPunct="0">
              <a:lnSpc>
                <a:spcPct val="90000"/>
              </a:lnSpc>
              <a:spcBef>
                <a:spcPts val="0"/>
              </a:spcBef>
              <a:spcAft>
                <a:spcPts val="0"/>
              </a:spcAft>
              <a:defRPr/>
            </a:pPr>
            <a:r>
              <a:rPr lang="en-US" sz="1200" b="1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	GLBRC January</a:t>
            </a:r>
            <a:r>
              <a:rPr lang="en-US" sz="1200" b="1" baseline="0" dirty="0" smtClean="0">
                <a:solidFill>
                  <a:schemeClr val="bg1"/>
                </a:solidFill>
                <a:latin typeface="+mn-lt"/>
                <a:ea typeface="Rod"/>
                <a:cs typeface="Rod"/>
              </a:rPr>
              <a:t> 2015</a:t>
            </a:r>
            <a:endParaRPr lang="en-US" sz="1200" b="1" dirty="0">
              <a:solidFill>
                <a:schemeClr val="bg1"/>
              </a:solidFill>
              <a:latin typeface="+mn-lt"/>
              <a:ea typeface="Rod"/>
              <a:cs typeface="Rod"/>
            </a:endParaRPr>
          </a:p>
        </p:txBody>
      </p:sp>
      <p:pic>
        <p:nvPicPr>
          <p:cNvPr id="2" name="Picture 1" descr="Untitled-1.png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" t="31290" r="38154" b="34092"/>
          <a:stretch/>
        </p:blipFill>
        <p:spPr>
          <a:xfrm>
            <a:off x="5598094" y="914400"/>
            <a:ext cx="2851639" cy="1066800"/>
          </a:xfrm>
          <a:prstGeom prst="rect">
            <a:avLst/>
          </a:prstGeom>
        </p:spPr>
      </p:pic>
      <p:pic>
        <p:nvPicPr>
          <p:cNvPr id="3" name="Picture 2" descr="Untitled-2.png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2600" y="2057399"/>
            <a:ext cx="2667000" cy="2529205"/>
          </a:xfrm>
          <a:prstGeom prst="rect">
            <a:avLst/>
          </a:prstGeom>
        </p:spPr>
      </p:pic>
    </p:spTree>
  </p:cSld>
  <p:clrMapOvr>
    <a:masterClrMapping/>
  </p:clrMapOvr>
  <p:transition xmlns:p14="http://schemas.microsoft.com/office/powerpoint/2010/main" spd="slow"/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spe:Receivers xmlns:spe="http://schemas.microsoft.com/sharepoint/events">
  <Receiver>
    <Name>Document ID Generator</Name>
    <Synchronization>Synchronous</Synchronization>
    <Type>10001</Type>
    <SequenceNumber>1000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10002</Type>
    <SequenceNumber>1001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10004</Type>
    <SequenceNumber>1002</SequenceNumber>
    <Url/>
    <Assembly>Microsoft.Office.DocumentManagement, Version=15.0.0.0, Culture=neutral, PublicKeyToken=71e9bce111e9429c</Assembly>
    <Class>Microsoft.Office.DocumentManagement.Internal.DocIdHandler</Class>
    <Data/>
    <Filter/>
  </Receiver>
  <Receiver>
    <Name>Document ID Generator</Name>
    <Synchronization>Synchronous</Synchronization>
    <Type>10006</Type>
    <SequenceNumber>1003</SequenceNumber>
    <Url/>
    <Assembly>Microsoft.Office.DocumentManagement, Version=15.0.0.0, Culture=neutral, PublicKeyToken=71e9bce111e9429c</Assembly>
    <Class>Microsoft.Office.DocumentManagement.Internal.DocIdHandler</Class>
    <Data/>
    <Filter/>
  </Receiver>
</spe:Receiver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A86370884163584E8D01FB0BAE9A1E04" ma:contentTypeVersion="6" ma:contentTypeDescription="Create a new document." ma:contentTypeScope="" ma:versionID="5f2f950e5ef4418ac976387628e0facd">
  <xsd:schema xmlns:xsd="http://www.w3.org/2001/XMLSchema" xmlns:xs="http://www.w3.org/2001/XMLSchema" xmlns:p="http://schemas.microsoft.com/office/2006/metadata/properties" xmlns:ns1="http://schemas.microsoft.com/sharepoint/v3" xmlns:ns2="f66da2ca-f37c-4205-929f-e8e9af1907d3" xmlns:ns3="598d3dbc-fa83-42fa-b207-889270677883" targetNamespace="http://schemas.microsoft.com/office/2006/metadata/properties" ma:root="true" ma:fieldsID="a432e43444e4cc8d1908114e56ca552d" ns1:_="" ns2:_="" ns3:_="">
    <xsd:import namespace="http://schemas.microsoft.com/sharepoint/v3"/>
    <xsd:import namespace="f66da2ca-f37c-4205-929f-e8e9af1907d3"/>
    <xsd:import namespace="598d3dbc-fa83-42fa-b207-889270677883"/>
    <xsd:element name="properties">
      <xsd:complexType>
        <xsd:sequence>
          <xsd:element name="documentManagement">
            <xsd:complexType>
              <xsd:all>
                <xsd:element ref="ns1:PublishingStartDate" minOccurs="0"/>
                <xsd:element ref="ns1:PublishingExpirationDate" minOccurs="0"/>
                <xsd:element ref="ns2:_dlc_DocId" minOccurs="0"/>
                <xsd:element ref="ns2:_dlc_DocIdUrl" minOccurs="0"/>
                <xsd:element ref="ns2:_dlc_DocIdPersistId" minOccurs="0"/>
                <xsd:element ref="ns2:TaxKeywordTaxHTField" minOccurs="0"/>
                <xsd:element ref="ns2:TaxCatchAll" minOccurs="0"/>
                <xsd:element ref="ns3:Comments_x002c__x0020_Notes_x002c__x0020_etc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3" elementFormDefault="qualified">
    <xsd:import namespace="http://schemas.microsoft.com/office/2006/documentManagement/types"/>
    <xsd:import namespace="http://schemas.microsoft.com/office/infopath/2007/PartnerControls"/>
    <xsd:element name="PublishingStartDate" ma:index="8" nillable="true" ma:displayName="Scheduling Start Date" ma:description="Scheduling Start Date is a site column created by the Publishing feature. It is used to specify the date and time on which this page will first appear to site visitors." ma:internalName="PublishingStartDate">
      <xsd:simpleType>
        <xsd:restriction base="dms:Unknown"/>
      </xsd:simpleType>
    </xsd:element>
    <xsd:element name="PublishingExpirationDate" ma:index="9" nillable="true" ma:displayName="Scheduling End Date" ma:description="Scheduling End Date is a site column created by the Publishing feature. It is used to specify the date and time on which this page will no longer appear to site visitors." ma:internalName="PublishingExpirationDate">
      <xsd:simpleType>
        <xsd:restriction base="dms:Unknown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66da2ca-f37c-4205-929f-e8e9af1907d3" elementFormDefault="qualified">
    <xsd:import namespace="http://schemas.microsoft.com/office/2006/documentManagement/types"/>
    <xsd:import namespace="http://schemas.microsoft.com/office/infopath/2007/PartnerControls"/>
    <xsd:element name="_dlc_DocId" ma:index="10" nillable="true" ma:displayName="Document ID Value" ma:description="The value of the document ID assigned to this item." ma:internalName="_dlc_DocId" ma:readOnly="true">
      <xsd:simpleType>
        <xsd:restriction base="dms:Text"/>
      </xsd:simpleType>
    </xsd:element>
    <xsd:element name="_dlc_DocIdUrl" ma:index="11" nillable="true" ma:displayName="Document ID" ma:description="Permanent link to this documen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2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axKeywordTaxHTField" ma:index="14" nillable="true" ma:taxonomy="true" ma:internalName="TaxKeywordTaxHTField" ma:taxonomyFieldName="TaxKeyword" ma:displayName="Enterprise Keywords" ma:fieldId="{23f27201-bee3-471e-b2e7-b64fd8b7ca38}" ma:taxonomyMulti="true" ma:sspId="8627bd82-0569-4858-99f3-d7174152a405" ma:termSetId="00000000-0000-0000-0000-000000000000" ma:anchorId="00000000-0000-0000-0000-000000000000" ma:open="true" ma:isKeyword="tru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52eabb01-f6f8-4398-a964-66c8658a72c0}" ma:internalName="TaxCatchAll" ma:showField="CatchAllData" ma:web="f66da2ca-f37c-4205-929f-e8e9af1907d3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98d3dbc-fa83-42fa-b207-889270677883" elementFormDefault="qualified">
    <xsd:import namespace="http://schemas.microsoft.com/office/2006/documentManagement/types"/>
    <xsd:import namespace="http://schemas.microsoft.com/office/infopath/2007/PartnerControls"/>
    <xsd:element name="Comments_x002c__x0020_Notes_x002c__x0020_etc" ma:index="16" nillable="true" ma:displayName="Comments, Notes, etc" ma:internalName="Comments_x002c__x0020_Notes_x002c__x0020_etc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KeywordTaxHTField xmlns="f66da2ca-f37c-4205-929f-e8e9af1907d3">
      <Terms xmlns="http://schemas.microsoft.com/office/infopath/2007/PartnerControls"/>
    </TaxKeywordTaxHTField>
    <TaxCatchAll xmlns="f66da2ca-f37c-4205-929f-e8e9af1907d3"/>
    <Comments_x002c__x0020_Notes_x002c__x0020_etc xmlns="598d3dbc-fa83-42fa-b207-889270677883">Ready for graphics and Comms review - 1/4/15</Comments_x002c__x0020_Notes_x002c__x0020_etc>
    <PublishingExpirationDate xmlns="http://schemas.microsoft.com/sharepoint/v3" xsi:nil="true"/>
    <PublishingStartDate xmlns="http://schemas.microsoft.com/sharepoint/v3" xsi:nil="true"/>
    <_dlc_DocId xmlns="f66da2ca-f37c-4205-929f-e8e9af1907d3">HUBDOC-92-441</_dlc_DocId>
    <_dlc_DocIdUrl xmlns="f66da2ca-f37c-4205-929f-e8e9af1907d3">
      <Url>https://intranet.wei.wisc.edu/glbrc/doe/_layouts/15/DocIdRedir.aspx?ID=HUBDOC-92-441</Url>
      <Description>HUBDOC-92-441</Description>
    </_dlc_DocIdUrl>
  </documentManagement>
</p:properties>
</file>

<file path=customXml/item4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D73A89BB-3228-4566-B5DE-ED801792271A}">
  <ds:schemaRefs>
    <ds:schemaRef ds:uri="http://schemas.microsoft.com/sharepoint/events"/>
  </ds:schemaRefs>
</ds:datastoreItem>
</file>

<file path=customXml/itemProps2.xml><?xml version="1.0" encoding="utf-8"?>
<ds:datastoreItem xmlns:ds="http://schemas.openxmlformats.org/officeDocument/2006/customXml" ds:itemID="{69E72E2A-7944-448B-B104-0FB8C8D31F71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http://schemas.microsoft.com/sharepoint/v3"/>
    <ds:schemaRef ds:uri="f66da2ca-f37c-4205-929f-e8e9af1907d3"/>
    <ds:schemaRef ds:uri="598d3dbc-fa83-42fa-b207-889270677883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05E273A0-DD58-4D63-AD59-E4FD25EB50A2}">
  <ds:schemaRefs>
    <ds:schemaRef ds:uri="http://schemas.microsoft.com/office/2006/metadata/properties"/>
    <ds:schemaRef ds:uri="http://schemas.microsoft.com/office/infopath/2007/PartnerControls"/>
    <ds:schemaRef ds:uri="f66da2ca-f37c-4205-929f-e8e9af1907d3"/>
    <ds:schemaRef ds:uri="598d3dbc-fa83-42fa-b207-889270677883"/>
    <ds:schemaRef ds:uri="http://schemas.microsoft.com/sharepoint/v3"/>
  </ds:schemaRefs>
</ds:datastoreItem>
</file>

<file path=customXml/itemProps4.xml><?xml version="1.0" encoding="utf-8"?>
<ds:datastoreItem xmlns:ds="http://schemas.openxmlformats.org/officeDocument/2006/customXml" ds:itemID="{4CE68956-2A2F-4AF9-A683-C63B389D65EE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7668</TotalTime>
  <Words>216</Words>
  <Application>Microsoft Macintosh PowerPoint</Application>
  <PresentationFormat>On-screen Show (4:3)</PresentationFormat>
  <Paragraphs>18</Paragraphs>
  <Slides>1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2" baseType="lpstr">
      <vt:lpstr>Office Theme</vt:lpstr>
      <vt:lpstr>PowerPoint Presentation</vt:lpstr>
    </vt:vector>
  </TitlesOfParts>
  <Company>US Department of Energy (SC)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State of BER</dc:title>
  <dc:creator>palmian</dc:creator>
  <cp:keywords/>
  <cp:lastModifiedBy>Matt Wisniewski</cp:lastModifiedBy>
  <cp:revision>861</cp:revision>
  <dcterms:created xsi:type="dcterms:W3CDTF">2010-02-04T19:54:00Z</dcterms:created>
  <dcterms:modified xsi:type="dcterms:W3CDTF">2015-01-05T21:57:29Z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0x010100A86370884163584E8D01FB0BAE9A1E04</vt:lpwstr>
  </property>
  <property fmtid="{D5CDD505-2E9C-101B-9397-08002B2CF9AE}" pid="3" name="_dlc_DocIdItemGuid">
    <vt:lpwstr>2552bf38-4af5-42f7-ad8f-ee9d78d1b720</vt:lpwstr>
  </property>
  <property fmtid="{D5CDD505-2E9C-101B-9397-08002B2CF9AE}" pid="4" name="TaxKeyword">
    <vt:lpwstr/>
  </property>
</Properties>
</file>