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437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28AA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21415" autoAdjust="0"/>
    <p:restoredTop sz="97182" autoAdjust="0"/>
  </p:normalViewPr>
  <p:slideViewPr>
    <p:cSldViewPr>
      <p:cViewPr>
        <p:scale>
          <a:sx n="150" d="100"/>
          <a:sy n="150" d="100"/>
        </p:scale>
        <p:origin x="-2976" y="-1128"/>
      </p:cViewPr>
      <p:guideLst>
        <p:guide orient="horz" pos="2160"/>
        <p:guide pos="475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11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933470-C82D-4D91-BC44-EDDF0F3DAA3C}" type="datetimeFigureOut">
              <a:rPr lang="en-US"/>
              <a:pPr>
                <a:defRPr/>
              </a:pPr>
              <a:t>1/5/15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DC09BA1-F2D0-444F-980D-8F03A3EE7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369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1BB9D18-7567-4D19-8665-5AE6C32131D1}" type="datetimeFigureOut">
              <a:rPr lang="en-US"/>
              <a:pPr>
                <a:defRPr/>
              </a:pPr>
              <a:t>1/5/15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June 13-15,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49337F-5096-4607-B08E-5CD7BA64E5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9943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A3CBC3-7A8E-4EEE-BFC3-2F119B62009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700" b="1" dirty="0" smtClean="0"/>
              <a:t>Notes:</a:t>
            </a:r>
          </a:p>
          <a:p>
            <a:pPr eaLnBrk="1" hangingPunct="1">
              <a:lnSpc>
                <a:spcPct val="80000"/>
              </a:lnSpc>
            </a:pPr>
            <a:r>
              <a:rPr lang="en-US" sz="700" b="0" dirty="0" smtClean="0"/>
              <a:t>text</a:t>
            </a:r>
          </a:p>
          <a:p>
            <a:pPr eaLnBrk="1" hangingPunct="1">
              <a:lnSpc>
                <a:spcPct val="80000"/>
              </a:lnSpc>
            </a:pPr>
            <a:endParaRPr lang="en-US" sz="7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700" b="1" dirty="0" smtClean="0"/>
              <a:t>Title again</a:t>
            </a:r>
            <a:r>
              <a:rPr lang="en-US" sz="700" b="1" baseline="0" dirty="0" smtClean="0"/>
              <a:t>:</a:t>
            </a:r>
            <a:endParaRPr lang="en-US" sz="7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700" dirty="0" smtClean="0"/>
              <a:t>Text 1-2 </a:t>
            </a:r>
            <a:r>
              <a:rPr lang="en-US" sz="700" smtClean="0"/>
              <a:t>sentence summary?</a:t>
            </a:r>
            <a:endParaRPr lang="en-US" sz="70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FA98C-247A-46F9-A17E-E1108870C4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8"/>
          <p:cNvSpPr/>
          <p:nvPr userDrawn="1"/>
        </p:nvSpPr>
        <p:spPr bwMode="auto">
          <a:xfrm>
            <a:off x="0" y="6629400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235"/>
          <p:cNvSpPr>
            <a:spLocks noChangeArrowheads="1"/>
          </p:cNvSpPr>
          <p:nvPr/>
        </p:nvSpPr>
        <p:spPr bwMode="auto">
          <a:xfrm>
            <a:off x="2386013" y="6635750"/>
            <a:ext cx="6600825" cy="211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D4BD2A-A61B-43C4-A97F-6D47483509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92" r:id="rId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12299" name="Text Box 50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5" name="TextBox 4"/>
          <p:cNvSpPr txBox="1"/>
          <p:nvPr/>
        </p:nvSpPr>
        <p:spPr>
          <a:xfrm>
            <a:off x="2514600" y="0"/>
            <a:ext cx="662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n-lt"/>
              </a:rPr>
              <a:t>Mechanism for Increased Reaction Rate of Acid-Catalyzed Biomass Conversion in GVL solvent</a:t>
            </a:r>
            <a:endParaRPr lang="en-US" sz="2400" b="1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" y="6324600"/>
            <a:ext cx="8991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 smtClean="0"/>
              <a:t>Mellmer</a:t>
            </a:r>
            <a:r>
              <a:rPr lang="en-US" sz="1100" dirty="0" smtClean="0"/>
              <a:t> M. A. et. </a:t>
            </a:r>
            <a:r>
              <a:rPr lang="en-US" sz="1100" dirty="0"/>
              <a:t>a</a:t>
            </a:r>
            <a:r>
              <a:rPr lang="en-US" sz="1100" dirty="0" smtClean="0"/>
              <a:t>l. 2014. </a:t>
            </a:r>
            <a:r>
              <a:rPr lang="en-US" sz="1100" i="1" dirty="0" smtClean="0"/>
              <a:t>Solvent Effects in Acid-Catalyzed Biomass Conversion Reactions</a:t>
            </a:r>
            <a:r>
              <a:rPr lang="en-US" sz="1100" dirty="0" smtClean="0"/>
              <a:t>. </a:t>
            </a:r>
            <a:r>
              <a:rPr lang="en-US" sz="1100" b="1" dirty="0" err="1" smtClean="0"/>
              <a:t>Angewandte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Chemie</a:t>
            </a:r>
            <a:r>
              <a:rPr lang="en-US" sz="1100" dirty="0" smtClean="0"/>
              <a:t>, 53 (44), 11872-11875.</a:t>
            </a:r>
            <a:endParaRPr lang="en-US" sz="1100" dirty="0" smtClean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300" y="1066800"/>
            <a:ext cx="48006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Objective</a:t>
            </a:r>
            <a:r>
              <a:rPr lang="en-US" dirty="0" smtClean="0">
                <a:latin typeface="+mn-lt"/>
              </a:rPr>
              <a:t> To determine how polar solvents such as gamma-</a:t>
            </a:r>
            <a:r>
              <a:rPr lang="en-US" dirty="0" err="1" smtClean="0">
                <a:latin typeface="+mn-lt"/>
              </a:rPr>
              <a:t>valerolactone</a:t>
            </a:r>
            <a:r>
              <a:rPr lang="en-US" dirty="0" smtClean="0">
                <a:latin typeface="+mn-lt"/>
              </a:rPr>
              <a:t> (GVL) </a:t>
            </a:r>
            <a:r>
              <a:rPr lang="en-US" dirty="0" smtClean="0">
                <a:latin typeface="+mn-lt"/>
              </a:rPr>
              <a:t>affect </a:t>
            </a:r>
            <a:r>
              <a:rPr lang="en-US" dirty="0" smtClean="0">
                <a:latin typeface="+mn-lt"/>
              </a:rPr>
              <a:t>the kinetics of biomass sugar conversion in acid-catalyzed reactions.</a:t>
            </a:r>
          </a:p>
          <a:p>
            <a:endParaRPr lang="en-US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" y="2133600"/>
            <a:ext cx="4733925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Approach  </a:t>
            </a:r>
            <a:endParaRPr lang="en-US" sz="2000" b="1" u="sng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lvl="0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smtClean="0">
                <a:latin typeface="+mn-lt"/>
              </a:rPr>
              <a:t>Dehydration of xylose to furfural was used as a probe reaction to study the effects of GVL vs. water as a solvent on the kinetic parameters for acid-catalyzed conversion.</a:t>
            </a:r>
          </a:p>
          <a:p>
            <a:pPr lvl="0">
              <a:buFont typeface="Wingdings" pitchFamily="2" charset="2"/>
              <a:buChar char="Ø"/>
            </a:pPr>
            <a:r>
              <a:rPr lang="en-US" dirty="0" smtClean="0">
                <a:latin typeface="+mn-lt"/>
              </a:rPr>
              <a:t>Turn over frequencies (TOF) of xylose to furfural conversion were calculated using acid catalysts with varying </a:t>
            </a:r>
            <a:r>
              <a:rPr lang="en-US" dirty="0" err="1" smtClean="0">
                <a:latin typeface="+mn-lt"/>
              </a:rPr>
              <a:t>pKa</a:t>
            </a:r>
            <a:r>
              <a:rPr lang="en-US" dirty="0" smtClean="0">
                <a:latin typeface="+mn-lt"/>
              </a:rPr>
              <a:t> values.</a:t>
            </a:r>
            <a:endParaRPr lang="en-US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4318099"/>
            <a:ext cx="8763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Result/Impacts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latin typeface="+mn-lt"/>
              </a:rPr>
              <a:t>A significant increase in reaction rate and product selectivity was observed for acid-catalyzed reactions utilizing GVL as compared to water.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latin typeface="+mn-lt"/>
              </a:rPr>
              <a:t>Polar solvents appear to stabilize the protonated transition state intermediate, favoring the energetics of product formation.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latin typeface="+mn-lt"/>
              </a:rPr>
              <a:t>GVL has similar effects on acid-catalyzed hydrolysis of </a:t>
            </a:r>
            <a:r>
              <a:rPr lang="en-US" dirty="0" err="1" smtClean="0">
                <a:latin typeface="+mn-lt"/>
              </a:rPr>
              <a:t>cellobiose</a:t>
            </a:r>
            <a:r>
              <a:rPr lang="en-US" dirty="0" smtClean="0">
                <a:latin typeface="+mn-lt"/>
              </a:rPr>
              <a:t> to glucose, indicating that the solvent properties are not specific to xylose</a:t>
            </a:r>
            <a:r>
              <a:rPr lang="en-US" dirty="0" smtClean="0">
                <a:latin typeface="+mn-lt"/>
              </a:rPr>
              <a:t>.</a:t>
            </a:r>
            <a:endParaRPr lang="en-US" dirty="0" smtClean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BRC Science Highlight</a:t>
            </a:r>
            <a:endParaRPr lang="en-US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15498"/>
            <a:ext cx="1728787" cy="764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235"/>
          <p:cNvSpPr>
            <a:spLocks noChangeArrowheads="1"/>
          </p:cNvSpPr>
          <p:nvPr/>
        </p:nvSpPr>
        <p:spPr bwMode="auto">
          <a:xfrm>
            <a:off x="-34925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+mn-lt"/>
                <a:ea typeface="Rod"/>
                <a:cs typeface="Rod"/>
              </a:rPr>
              <a:t>	GLBRC January</a:t>
            </a:r>
            <a:r>
              <a:rPr lang="en-US" sz="1200" b="1" baseline="0" dirty="0" smtClean="0">
                <a:solidFill>
                  <a:schemeClr val="bg1"/>
                </a:solidFill>
                <a:latin typeface="+mn-lt"/>
                <a:ea typeface="Rod"/>
                <a:cs typeface="Rod"/>
              </a:rPr>
              <a:t> 2015</a:t>
            </a:r>
            <a:endParaRPr lang="en-US" sz="1200" b="1" dirty="0">
              <a:solidFill>
                <a:schemeClr val="bg1"/>
              </a:solidFill>
              <a:latin typeface="+mn-lt"/>
              <a:ea typeface="Rod"/>
              <a:cs typeface="Rod"/>
            </a:endParaRPr>
          </a:p>
        </p:txBody>
      </p:sp>
      <p:pic>
        <p:nvPicPr>
          <p:cNvPr id="2" name="Picture 1" descr="Untitled-1.p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31290" r="38154" b="34092"/>
          <a:stretch/>
        </p:blipFill>
        <p:spPr>
          <a:xfrm>
            <a:off x="5598094" y="914400"/>
            <a:ext cx="2851639" cy="1066800"/>
          </a:xfrm>
          <a:prstGeom prst="rect">
            <a:avLst/>
          </a:prstGeom>
        </p:spPr>
      </p:pic>
      <p:pic>
        <p:nvPicPr>
          <p:cNvPr id="3" name="Picture 2" descr="Untitled-2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2057399"/>
            <a:ext cx="2667000" cy="2529205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6370884163584E8D01FB0BAE9A1E04" ma:contentTypeVersion="6" ma:contentTypeDescription="Create a new document." ma:contentTypeScope="" ma:versionID="5f2f950e5ef4418ac976387628e0facd">
  <xsd:schema xmlns:xsd="http://www.w3.org/2001/XMLSchema" xmlns:xs="http://www.w3.org/2001/XMLSchema" xmlns:p="http://schemas.microsoft.com/office/2006/metadata/properties" xmlns:ns1="http://schemas.microsoft.com/sharepoint/v3" xmlns:ns2="f66da2ca-f37c-4205-929f-e8e9af1907d3" xmlns:ns3="598d3dbc-fa83-42fa-b207-889270677883" targetNamespace="http://schemas.microsoft.com/office/2006/metadata/properties" ma:root="true" ma:fieldsID="a432e43444e4cc8d1908114e56ca552d" ns1:_="" ns2:_="" ns3:_="">
    <xsd:import namespace="http://schemas.microsoft.com/sharepoint/v3"/>
    <xsd:import namespace="f66da2ca-f37c-4205-929f-e8e9af1907d3"/>
    <xsd:import namespace="598d3dbc-fa83-42fa-b207-88927067788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3:Comments_x002c__x0020_Notes_x002c__x0020_et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da2ca-f37c-4205-929f-e8e9af1907d3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Enterprise Keywords" ma:fieldId="{23f27201-bee3-471e-b2e7-b64fd8b7ca38}" ma:taxonomyMulti="true" ma:sspId="8627bd82-0569-4858-99f3-d7174152a40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hidden="true" ma:list="{52eabb01-f6f8-4398-a964-66c8658a72c0}" ma:internalName="TaxCatchAll" ma:showField="CatchAllData" ma:web="f66da2ca-f37c-4205-929f-e8e9af1907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8d3dbc-fa83-42fa-b207-889270677883" elementFormDefault="qualified">
    <xsd:import namespace="http://schemas.microsoft.com/office/2006/documentManagement/types"/>
    <xsd:import namespace="http://schemas.microsoft.com/office/infopath/2007/PartnerControls"/>
    <xsd:element name="Comments_x002c__x0020_Notes_x002c__x0020_etc" ma:index="16" nillable="true" ma:displayName="Comments, Notes, etc" ma:internalName="Comments_x002c__x0020_Notes_x002c__x0020_etc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f66da2ca-f37c-4205-929f-e8e9af1907d3">
      <Terms xmlns="http://schemas.microsoft.com/office/infopath/2007/PartnerControls"/>
    </TaxKeywordTaxHTField>
    <TaxCatchAll xmlns="f66da2ca-f37c-4205-929f-e8e9af1907d3"/>
    <Comments_x002c__x0020_Notes_x002c__x0020_etc xmlns="598d3dbc-fa83-42fa-b207-889270677883">Ready for graphics and Comms review - 1/4/15</Comments_x002c__x0020_Notes_x002c__x0020_etc>
    <PublishingExpirationDate xmlns="http://schemas.microsoft.com/sharepoint/v3" xsi:nil="true"/>
    <PublishingStartDate xmlns="http://schemas.microsoft.com/sharepoint/v3" xsi:nil="true"/>
    <_dlc_DocId xmlns="f66da2ca-f37c-4205-929f-e8e9af1907d3">HUBDOC-92-441</_dlc_DocId>
    <_dlc_DocIdUrl xmlns="f66da2ca-f37c-4205-929f-e8e9af1907d3">
      <Url>https://intranet.wei.wisc.edu/glbrc/doe/_layouts/15/DocIdRedir.aspx?ID=HUBDOC-92-441</Url>
      <Description>HUBDOC-92-441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73A89BB-3228-4566-B5DE-ED801792271A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69E72E2A-7944-448B-B104-0FB8C8D31F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66da2ca-f37c-4205-929f-e8e9af1907d3"/>
    <ds:schemaRef ds:uri="598d3dbc-fa83-42fa-b207-8892706778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5E273A0-DD58-4D63-AD59-E4FD25EB50A2}">
  <ds:schemaRefs>
    <ds:schemaRef ds:uri="http://schemas.microsoft.com/office/2006/metadata/properties"/>
    <ds:schemaRef ds:uri="http://schemas.microsoft.com/office/infopath/2007/PartnerControls"/>
    <ds:schemaRef ds:uri="f66da2ca-f37c-4205-929f-e8e9af1907d3"/>
    <ds:schemaRef ds:uri="598d3dbc-fa83-42fa-b207-889270677883"/>
    <ds:schemaRef ds:uri="http://schemas.microsoft.com/sharepoint/v3"/>
  </ds:schemaRefs>
</ds:datastoreItem>
</file>

<file path=customXml/itemProps4.xml><?xml version="1.0" encoding="utf-8"?>
<ds:datastoreItem xmlns:ds="http://schemas.openxmlformats.org/officeDocument/2006/customXml" ds:itemID="{4CE68956-2A2F-4AF9-A683-C63B389D65E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7668</TotalTime>
  <Words>216</Words>
  <Application>Microsoft Macintosh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US Department of Energy (SC)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BER</dc:title>
  <dc:creator>palmian</dc:creator>
  <cp:keywords/>
  <cp:lastModifiedBy>Matt Wisniewski</cp:lastModifiedBy>
  <cp:revision>861</cp:revision>
  <dcterms:created xsi:type="dcterms:W3CDTF">2010-02-04T19:54:00Z</dcterms:created>
  <dcterms:modified xsi:type="dcterms:W3CDTF">2015-01-05T21:57:29Z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0x010100A86370884163584E8D01FB0BAE9A1E04</vt:lpwstr>
  </property>
  <property fmtid="{D5CDD505-2E9C-101B-9397-08002B2CF9AE}" pid="3" name="_dlc_DocIdItemGuid">
    <vt:lpwstr>2552bf38-4af5-42f7-ad8f-ee9d78d1b720</vt:lpwstr>
  </property>
  <property fmtid="{D5CDD505-2E9C-101B-9397-08002B2CF9AE}" pid="4" name="TaxKeyword">
    <vt:lpwstr/>
  </property>
</Properties>
</file>