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437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28AA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1415" autoAdjust="0"/>
    <p:restoredTop sz="98584" autoAdjust="0"/>
  </p:normalViewPr>
  <p:slideViewPr>
    <p:cSldViewPr>
      <p:cViewPr varScale="1">
        <p:scale>
          <a:sx n="163" d="100"/>
          <a:sy n="163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11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933470-C82D-4D91-BC44-EDDF0F3DAA3C}" type="datetimeFigureOut">
              <a:rPr lang="en-US"/>
              <a:pPr>
                <a:defRPr/>
              </a:pPr>
              <a:t>7/2/15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C09BA1-F2D0-444F-980D-8F03A3EE7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369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BB9D18-7567-4D19-8665-5AE6C32131D1}" type="datetimeFigureOut">
              <a:rPr lang="en-US"/>
              <a:pPr>
                <a:defRPr/>
              </a:pPr>
              <a:t>7/2/15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June 13-15,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9337F-5096-4607-B08E-5CD7BA64E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994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A3CBC3-7A8E-4EEE-BFC3-2F119B62009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endParaRPr lang="en-US" sz="70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2F47E-A9F9-4782-8BF9-7C8190EEAB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235"/>
          <p:cNvSpPr>
            <a:spLocks noChangeArrowheads="1"/>
          </p:cNvSpPr>
          <p:nvPr userDrawn="1"/>
        </p:nvSpPr>
        <p:spPr bwMode="auto">
          <a:xfrm>
            <a:off x="-34925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	</a:t>
            </a:r>
            <a:r>
              <a:rPr lang="en-US" sz="1200" b="1" dirty="0" smtClean="0">
                <a:solidFill>
                  <a:schemeClr val="bg1"/>
                </a:solidFill>
                <a:latin typeface="+mn-lt"/>
                <a:ea typeface="Rod"/>
                <a:cs typeface="Rod"/>
              </a:rPr>
              <a:t>BERAC</a:t>
            </a:r>
            <a:r>
              <a:rPr lang="en-US" sz="1200" b="1" baseline="0" dirty="0" smtClean="0">
                <a:solidFill>
                  <a:schemeClr val="bg1"/>
                </a:solidFill>
                <a:latin typeface="+mn-lt"/>
                <a:ea typeface="Rod"/>
                <a:cs typeface="Rod"/>
              </a:rPr>
              <a:t> February 2012</a:t>
            </a:r>
            <a:endParaRPr lang="en-US" sz="1200" b="1" dirty="0">
              <a:solidFill>
                <a:schemeClr val="bg1"/>
              </a:solidFill>
              <a:latin typeface="+mn-lt"/>
              <a:ea typeface="Rod"/>
              <a:cs typeface="Rod"/>
            </a:endParaRPr>
          </a:p>
        </p:txBody>
      </p:sp>
      <p:sp>
        <p:nvSpPr>
          <p:cNvPr id="6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8" name="Rectangle 235"/>
          <p:cNvSpPr>
            <a:spLocks noChangeArrowheads="1"/>
          </p:cNvSpPr>
          <p:nvPr userDrawn="1"/>
        </p:nvSpPr>
        <p:spPr bwMode="auto">
          <a:xfrm>
            <a:off x="-34925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fld id="{C0BFDF7F-2091-42BD-85DF-1CF805A99A6D}" type="slidenum">
              <a:rPr lang="en-US" sz="1000">
                <a:solidFill>
                  <a:schemeClr val="bg1"/>
                </a:solidFill>
                <a:latin typeface="+mn-lt"/>
                <a:ea typeface="Rod"/>
                <a:cs typeface="Rod"/>
              </a:rPr>
              <a:pPr marL="171450" indent="-171450" eaLnBrk="0" fontAlgn="auto" hangingPunc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r>
              <a:rPr lang="en-US" sz="1000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	 </a:t>
            </a: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BERAC  February 2010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FA98C-247A-46F9-A17E-E1108870C4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332B0-6110-410B-9E53-9710875950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A0415-386A-4E84-B7C8-D558A72B04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82F2B-438B-40BD-A6C3-DEF1FBC8DF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8"/>
          <p:cNvSpPr/>
          <p:nvPr userDrawn="1"/>
        </p:nvSpPr>
        <p:spPr bwMode="auto">
          <a:xfrm>
            <a:off x="0" y="6629400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235"/>
          <p:cNvSpPr>
            <a:spLocks noChangeArrowheads="1"/>
          </p:cNvSpPr>
          <p:nvPr/>
        </p:nvSpPr>
        <p:spPr bwMode="auto">
          <a:xfrm>
            <a:off x="2386013" y="6635750"/>
            <a:ext cx="6600825" cy="211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6" name="Rectangle 235"/>
          <p:cNvSpPr>
            <a:spLocks noChangeArrowheads="1"/>
          </p:cNvSpPr>
          <p:nvPr userDrawn="1"/>
        </p:nvSpPr>
        <p:spPr bwMode="auto">
          <a:xfrm>
            <a:off x="-34925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+mn-lt"/>
                <a:ea typeface="Rod"/>
                <a:cs typeface="Rod"/>
              </a:rPr>
              <a:t>GLBRC July 2015</a:t>
            </a:r>
            <a:endParaRPr lang="en-US" sz="1200" b="1" dirty="0">
              <a:solidFill>
                <a:schemeClr val="bg1"/>
              </a:solidFill>
              <a:latin typeface="+mn-lt"/>
              <a:ea typeface="Rod"/>
              <a:cs typeface="Rod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D4BD2A-A61B-43C4-A97F-6D4748350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8" r:id="rId1"/>
    <p:sldLayoutId id="2147484087" r:id="rId2"/>
    <p:sldLayoutId id="2147484088" r:id="rId3"/>
    <p:sldLayoutId id="2147484080" r:id="rId4"/>
    <p:sldLayoutId id="2147484081" r:id="rId5"/>
    <p:sldLayoutId id="2147484082" r:id="rId6"/>
    <p:sldLayoutId id="2147484092" r:id="rId7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12299" name="Text Box 50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5" name="TextBox 4"/>
          <p:cNvSpPr txBox="1"/>
          <p:nvPr/>
        </p:nvSpPr>
        <p:spPr>
          <a:xfrm>
            <a:off x="2514600" y="0"/>
            <a:ext cx="6629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 smtClean="0">
                <a:latin typeface="+mn-lt"/>
              </a:rPr>
              <a:t>Potential for electrified vehicles to contribute to petroleum and climate goals and implications for biofuels</a:t>
            </a:r>
            <a:endParaRPr lang="en-US" sz="2100" b="1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6248400"/>
            <a:ext cx="800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Meijer, P.J. et. al. 2015</a:t>
            </a:r>
            <a:r>
              <a:rPr lang="en-US" sz="1000" i="1" dirty="0" smtClean="0"/>
              <a:t>. The Potential for Electrified Vehicles to Contribute to U.S. Petroleum and Climate Goals and Implications for Advanced Biofuels. </a:t>
            </a:r>
            <a:r>
              <a:rPr lang="en-US" sz="1000" b="1" dirty="0" smtClean="0"/>
              <a:t>Environmental Science &amp; Technology</a:t>
            </a:r>
            <a:r>
              <a:rPr lang="en-US" sz="1000" dirty="0" smtClean="0"/>
              <a:t>, </a:t>
            </a:r>
            <a:r>
              <a:rPr lang="en-US" sz="1000" dirty="0" err="1" smtClean="0"/>
              <a:t>doi</a:t>
            </a:r>
            <a:r>
              <a:rPr lang="en-US" sz="1000" dirty="0" smtClean="0"/>
              <a:t>: </a:t>
            </a:r>
            <a:r>
              <a:rPr lang="hu-HU" sz="1000" dirty="0"/>
              <a:t>10.1021/acs.est.5b01691</a:t>
            </a:r>
            <a:r>
              <a:rPr lang="en-US" sz="1000" dirty="0" smtClean="0"/>
              <a:t>.</a:t>
            </a:r>
            <a:endParaRPr lang="en-US" sz="1000" dirty="0" smtClean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" y="1143000"/>
            <a:ext cx="46863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Objective</a:t>
            </a:r>
            <a:r>
              <a:rPr lang="en-US" dirty="0" smtClean="0">
                <a:latin typeface="+mn-lt"/>
              </a:rPr>
              <a:t> </a:t>
            </a:r>
            <a:r>
              <a:rPr lang="en-US" sz="1400" dirty="0" smtClean="0">
                <a:latin typeface="+mn-lt"/>
              </a:rPr>
              <a:t>To study the extent to which electrified vehicles could reduce petroleum consumption and GHG emissions.</a:t>
            </a:r>
          </a:p>
          <a:p>
            <a:endParaRPr lang="en-US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775" y="1938278"/>
            <a:ext cx="469582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Approach  </a:t>
            </a:r>
            <a:endParaRPr lang="en-US" sz="2000" b="1" u="sng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sz="1400" dirty="0" smtClean="0">
                <a:latin typeface="+mn-lt"/>
              </a:rPr>
              <a:t>Examined petroleum consumption and GHG sensitivity via 27 scenarios which included: </a:t>
            </a:r>
            <a:endParaRPr lang="en-US" sz="1400" dirty="0" smtClean="0">
              <a:latin typeface="+mn-lt"/>
            </a:endParaRPr>
          </a:p>
          <a:p>
            <a:pPr marL="466344" lvl="1" indent="-192024">
              <a:buFont typeface="Arial"/>
              <a:buChar char="•"/>
            </a:pPr>
            <a:r>
              <a:rPr lang="en-US" sz="1400" u="sng" dirty="0" smtClean="0">
                <a:latin typeface="+mn-lt"/>
              </a:rPr>
              <a:t>Reference </a:t>
            </a:r>
            <a:r>
              <a:rPr lang="en-US" sz="1400" u="sng" dirty="0" smtClean="0">
                <a:latin typeface="+mn-lt"/>
              </a:rPr>
              <a:t>scenarios</a:t>
            </a:r>
            <a:r>
              <a:rPr lang="en-US" sz="1400" dirty="0" smtClean="0">
                <a:latin typeface="+mn-lt"/>
              </a:rPr>
              <a:t>, which assumed no change to GHG intensity from current </a:t>
            </a:r>
            <a:r>
              <a:rPr lang="en-US" sz="1400" dirty="0" smtClean="0">
                <a:latin typeface="+mn-lt"/>
              </a:rPr>
              <a:t>levels</a:t>
            </a:r>
          </a:p>
          <a:p>
            <a:pPr marL="466344" lvl="1" indent="-192024">
              <a:buFont typeface="Arial"/>
              <a:buChar char="•"/>
            </a:pPr>
            <a:r>
              <a:rPr lang="en-US" sz="1400" u="sng" dirty="0" smtClean="0">
                <a:latin typeface="+mn-lt"/>
              </a:rPr>
              <a:t>Petroleum</a:t>
            </a:r>
            <a:r>
              <a:rPr lang="en-US" sz="1400" u="sng" dirty="0" smtClean="0">
                <a:latin typeface="+mn-lt"/>
              </a:rPr>
              <a:t>-targeted scenarios</a:t>
            </a:r>
            <a:r>
              <a:rPr lang="en-US" sz="1400" dirty="0" smtClean="0">
                <a:latin typeface="+mn-lt"/>
              </a:rPr>
              <a:t>, which assumed that electricity supply is decarbonized by 40% (which assumes most of the light duty vehicles </a:t>
            </a:r>
            <a:r>
              <a:rPr lang="en-US" sz="1400" dirty="0" smtClean="0">
                <a:latin typeface="+mn-lt"/>
              </a:rPr>
              <a:t>are </a:t>
            </a:r>
            <a:r>
              <a:rPr lang="en-US" sz="1400" dirty="0" smtClean="0">
                <a:latin typeface="+mn-lt"/>
              </a:rPr>
              <a:t>hybrid or plug-in hybrid)</a:t>
            </a:r>
            <a:r>
              <a:rPr lang="en-US" sz="1400" dirty="0" smtClean="0">
                <a:latin typeface="+mn-lt"/>
              </a:rPr>
              <a:t>.</a:t>
            </a:r>
          </a:p>
          <a:p>
            <a:pPr marL="466344" lvl="1" indent="-192024">
              <a:buFont typeface="Arial"/>
              <a:buChar char="•"/>
            </a:pPr>
            <a:r>
              <a:rPr lang="en-US" sz="1400" u="sng" dirty="0" smtClean="0">
                <a:latin typeface="+mn-lt"/>
              </a:rPr>
              <a:t>Climate</a:t>
            </a:r>
            <a:r>
              <a:rPr lang="en-US" sz="1400" u="sng" dirty="0" smtClean="0">
                <a:latin typeface="+mn-lt"/>
              </a:rPr>
              <a:t>-targeted scenarios</a:t>
            </a:r>
            <a:r>
              <a:rPr lang="en-US" sz="1400" dirty="0" smtClean="0">
                <a:latin typeface="+mn-lt"/>
              </a:rPr>
              <a:t>, which assumed that electricity supply is decarbonized by 80%</a:t>
            </a:r>
          </a:p>
          <a:p>
            <a:endParaRPr lang="en-US" sz="1600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" y="4572000"/>
            <a:ext cx="891540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Result/Impacts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 smtClean="0">
                <a:latin typeface="+mn-lt"/>
              </a:rPr>
              <a:t>With high rates of electrification (40% of miles traveled), the petroleum-reduction benchmark could be satisfied, even with high travel demand growth.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 smtClean="0">
                <a:latin typeface="+mn-lt"/>
              </a:rPr>
              <a:t>However, those same scenarios could not satisfy 80% of GHG-reduction targets, even assuming 80% decarbonized electricity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 smtClean="0">
                <a:latin typeface="+mn-lt"/>
              </a:rPr>
              <a:t>At a relatively high rate of electrification (40% of miles and 24% by fuel), an 80% GHG reduction could only be achieved with significant quantities of low-carbon liquid fuel in cases with low or moderate travel growth</a:t>
            </a:r>
            <a:r>
              <a:rPr lang="en-US" sz="1500" dirty="0" smtClean="0">
                <a:latin typeface="+mn-lt"/>
              </a:rPr>
              <a:t>.</a:t>
            </a:r>
            <a:endParaRPr lang="en-US" sz="1500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BRC Science Highlight</a:t>
            </a:r>
            <a:endParaRPr lang="en-US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15498"/>
            <a:ext cx="1728787" cy="764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Screen Shot 2015-07-01 at 9.05.51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914400"/>
            <a:ext cx="4191000" cy="393796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f66da2ca-f37c-4205-929f-e8e9af1907d3">
      <Terms xmlns="http://schemas.microsoft.com/office/infopath/2007/PartnerControls"/>
    </TaxKeywordTaxHTField>
    <TaxCatchAll xmlns="f66da2ca-f37c-4205-929f-e8e9af1907d3"/>
    <Comments_x002c__x0020_Notes_x002c__x0020_etc xmlns="598d3dbc-fa83-42fa-b207-889270677883" xsi:nil="true"/>
    <PublishingExpirationDate xmlns="http://schemas.microsoft.com/sharepoint/v3" xsi:nil="true"/>
    <PublishingStartDate xmlns="http://schemas.microsoft.com/sharepoint/v3" xsi:nil="true"/>
    <_dlc_DocId xmlns="f66da2ca-f37c-4205-929f-e8e9af1907d3">HUBDOC-169-489</_dlc_DocId>
    <_dlc_DocIdUrl xmlns="f66da2ca-f37c-4205-929f-e8e9af1907d3">
      <Url>https://intranet.wei.wisc.edu/glbrc/doe/_layouts/15/DocIdRedir.aspx?ID=HUBDOC-169-489</Url>
      <Description>HUBDOC-169-489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7064B81CB5A84D8992C1DDBD34D590" ma:contentTypeVersion="0" ma:contentTypeDescription="Create a new document." ma:contentTypeScope="" ma:versionID="6738319440a0d4a8b574b44f29c8374c">
  <xsd:schema xmlns:xsd="http://www.w3.org/2001/XMLSchema" xmlns:xs="http://www.w3.org/2001/XMLSchema" xmlns:p="http://schemas.microsoft.com/office/2006/metadata/properties" xmlns:ns1="http://schemas.microsoft.com/sharepoint/v3" xmlns:ns2="f66da2ca-f37c-4205-929f-e8e9af1907d3" xmlns:ns3="598d3dbc-fa83-42fa-b207-889270677883" targetNamespace="http://schemas.microsoft.com/office/2006/metadata/properties" ma:root="true" ma:fieldsID="6ee46b2ab99f8bb7e069b4b66d7ecdec" ns1:_="" ns2:_="" ns3:_="">
    <xsd:import namespace="http://schemas.microsoft.com/sharepoint/v3"/>
    <xsd:import namespace="f66da2ca-f37c-4205-929f-e8e9af1907d3"/>
    <xsd:import namespace="598d3dbc-fa83-42fa-b207-88927067788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Comments_x002c__x0020_Notes_x002c__x0020_et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da2ca-f37c-4205-929f-e8e9af1907d3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Enterprise Keywords" ma:fieldId="{23f27201-bee3-471e-b2e7-b64fd8b7ca38}" ma:taxonomyMulti="true" ma:sspId="8627bd82-0569-4858-99f3-d7174152a40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52eabb01-f6f8-4398-a964-66c8658a72c0}" ma:internalName="TaxCatchAll" ma:showField="CatchAllData" ma:web="f66da2ca-f37c-4205-929f-e8e9af1907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8d3dbc-fa83-42fa-b207-889270677883" elementFormDefault="qualified">
    <xsd:import namespace="http://schemas.microsoft.com/office/2006/documentManagement/types"/>
    <xsd:import namespace="http://schemas.microsoft.com/office/infopath/2007/PartnerControls"/>
    <xsd:element name="Comments_x002c__x0020_Notes_x002c__x0020_etc" ma:index="16" nillable="true" ma:displayName="Comments, Notes, etc" ma:internalName="Comments_x002c__x0020_Notes_x002c__x0020_etc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C79A159-B3B1-4DE7-BD4B-B99B86C325CD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160DD54D-D75F-4386-AD56-30D86D519EAA}">
  <ds:schemaRefs>
    <ds:schemaRef ds:uri="http://schemas.microsoft.com/office/2006/metadata/properties"/>
    <ds:schemaRef ds:uri="http://schemas.microsoft.com/office/infopath/2007/PartnerControls"/>
    <ds:schemaRef ds:uri="f66da2ca-f37c-4205-929f-e8e9af1907d3"/>
    <ds:schemaRef ds:uri="598d3dbc-fa83-42fa-b207-889270677883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E0DB0C73-4F0B-4FD0-8D92-2FFA9CA5A8F1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2BBE40E6-4097-4A23-9772-1BADE3B36E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66da2ca-f37c-4205-929f-e8e9af1907d3"/>
    <ds:schemaRef ds:uri="598d3dbc-fa83-42fa-b207-8892706778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8921</TotalTime>
  <Words>246</Words>
  <Application>Microsoft Macintosh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US Department of Energy (SC)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BER</dc:title>
  <dc:creator>palmian</dc:creator>
  <cp:lastModifiedBy>Matt Wisniewski</cp:lastModifiedBy>
  <cp:revision>853</cp:revision>
  <dcterms:created xsi:type="dcterms:W3CDTF">2010-02-04T19:54:00Z</dcterms:created>
  <dcterms:modified xsi:type="dcterms:W3CDTF">2015-07-02T19:22:01Z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0x010100247064B81CB5A84D8992C1DDBD34D590</vt:lpwstr>
  </property>
  <property fmtid="{D5CDD505-2E9C-101B-9397-08002B2CF9AE}" pid="3" name="_dlc_DocIdItemGuid">
    <vt:lpwstr>1e551c46-8d6e-4e70-ad6d-72ffca2de70b</vt:lpwstr>
  </property>
  <property fmtid="{D5CDD505-2E9C-101B-9397-08002B2CF9AE}" pid="4" name="TaxKeyword">
    <vt:lpwstr/>
  </property>
</Properties>
</file>