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28A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21415" autoAdjust="0"/>
    <p:restoredTop sz="97182" autoAdjust="0"/>
  </p:normalViewPr>
  <p:slideViewPr>
    <p:cSldViewPr>
      <p:cViewPr varScale="1">
        <p:scale>
          <a:sx n="161" d="100"/>
          <a:sy n="161" d="100"/>
        </p:scale>
        <p:origin x="-112" y="-544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4/30/15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4/30/15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Notes:</a:t>
            </a:r>
          </a:p>
          <a:p>
            <a:pPr eaLnBrk="1" hangingPunct="1">
              <a:lnSpc>
                <a:spcPct val="80000"/>
              </a:lnSpc>
            </a:pPr>
            <a:r>
              <a:rPr lang="en-US" sz="700" b="0" dirty="0" smtClean="0"/>
              <a:t>text</a:t>
            </a:r>
          </a:p>
          <a:p>
            <a:pPr eaLnBrk="1" hangingPunct="1">
              <a:lnSpc>
                <a:spcPct val="80000"/>
              </a:lnSpc>
            </a:pP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Title again</a:t>
            </a:r>
            <a:r>
              <a:rPr lang="en-US" sz="700" b="1" baseline="0" dirty="0" smtClean="0"/>
              <a:t>:</a:t>
            </a: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dirty="0" smtClean="0"/>
              <a:t>Text 1-2 </a:t>
            </a:r>
            <a:r>
              <a:rPr lang="en-US" sz="700" smtClean="0"/>
              <a:t>sentence summary?</a:t>
            </a:r>
            <a:endParaRPr lang="en-US" sz="70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514600" y="83403"/>
            <a:ext cx="662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n-lt"/>
              </a:rPr>
              <a:t>Modeling a </a:t>
            </a:r>
            <a:r>
              <a:rPr lang="en-US" sz="2400" b="1" dirty="0" err="1" smtClean="0">
                <a:latin typeface="+mn-lt"/>
              </a:rPr>
              <a:t>biorefinery</a:t>
            </a:r>
            <a:r>
              <a:rPr lang="en-US" sz="2400" b="1" dirty="0" smtClean="0">
                <a:latin typeface="+mn-lt"/>
              </a:rPr>
              <a:t> for production of furfural and </a:t>
            </a:r>
            <a:r>
              <a:rPr lang="en-US" sz="2400" b="1" dirty="0" err="1" smtClean="0">
                <a:latin typeface="+mn-lt"/>
              </a:rPr>
              <a:t>furfuryl</a:t>
            </a:r>
            <a:r>
              <a:rPr lang="en-US" sz="2400" b="1" dirty="0" smtClean="0">
                <a:latin typeface="+mn-lt"/>
              </a:rPr>
              <a:t> alcohol in a green, high-yield process</a:t>
            </a:r>
            <a:endParaRPr lang="en-US" sz="2400" b="1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" y="6172200"/>
            <a:ext cx="891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Mandalika</a:t>
            </a:r>
            <a:r>
              <a:rPr lang="en-US" sz="1200" dirty="0"/>
              <a:t> </a:t>
            </a:r>
            <a:r>
              <a:rPr lang="en-US" sz="1200" dirty="0" smtClean="0"/>
              <a:t>A, Qin L, Sato TK, </a:t>
            </a:r>
            <a:r>
              <a:rPr lang="en-US" sz="1200" dirty="0" err="1" smtClean="0"/>
              <a:t>Runge</a:t>
            </a:r>
            <a:r>
              <a:rPr lang="en-US" sz="1200" dirty="0" smtClean="0"/>
              <a:t> T. “Integrated </a:t>
            </a:r>
            <a:r>
              <a:rPr lang="en-US" sz="1200" dirty="0" err="1" smtClean="0"/>
              <a:t>biorefinery</a:t>
            </a:r>
            <a:r>
              <a:rPr lang="en-US" sz="1200" dirty="0" smtClean="0"/>
              <a:t> model based on production of furans using open-ended high yield processes”. Green Chemistry (2014) 16, 2480-2489.</a:t>
            </a:r>
            <a:endParaRPr lang="en-US" sz="1200" dirty="0" smtClean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1295162"/>
            <a:ext cx="43434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 smtClean="0">
                <a:latin typeface="+mn-lt"/>
              </a:rPr>
              <a:t> </a:t>
            </a:r>
            <a:r>
              <a:rPr lang="en-US" sz="1500" dirty="0" smtClean="0">
                <a:latin typeface="+mn-lt"/>
              </a:rPr>
              <a:t>To study the potential of a microbial method as a green alternative to the conventional chemical catalysis process for furfural and </a:t>
            </a:r>
            <a:r>
              <a:rPr lang="en-US" sz="1500" dirty="0" err="1" smtClean="0">
                <a:latin typeface="+mn-lt"/>
              </a:rPr>
              <a:t>furfuryl</a:t>
            </a:r>
            <a:r>
              <a:rPr lang="en-US" sz="1500" dirty="0" smtClean="0">
                <a:latin typeface="+mn-lt"/>
              </a:rPr>
              <a:t> alcohol production and to study the potential of a </a:t>
            </a:r>
            <a:r>
              <a:rPr lang="en-US" sz="1500" dirty="0" err="1" smtClean="0">
                <a:latin typeface="+mn-lt"/>
              </a:rPr>
              <a:t>biorefinery</a:t>
            </a:r>
            <a:r>
              <a:rPr lang="en-US" sz="1500" dirty="0" smtClean="0">
                <a:latin typeface="+mn-lt"/>
              </a:rPr>
              <a:t> that uses this process.</a:t>
            </a:r>
          </a:p>
          <a:p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2667000"/>
            <a:ext cx="4191000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  </a:t>
            </a:r>
            <a:endParaRPr lang="en-US" sz="2000" b="1" u="sng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1500" dirty="0" smtClean="0">
                <a:latin typeface="+mn-lt"/>
              </a:rPr>
              <a:t>Growth and fermentation experiments were performed using commercial Bakers’ yeast and 6 additional furfural-tolerant wild </a:t>
            </a:r>
            <a:r>
              <a:rPr lang="en-US" sz="1500" i="1" dirty="0" smtClean="0">
                <a:latin typeface="+mn-lt"/>
              </a:rPr>
              <a:t>S. </a:t>
            </a:r>
            <a:r>
              <a:rPr lang="en-US" sz="1500" i="1" dirty="0" err="1" smtClean="0">
                <a:latin typeface="+mn-lt"/>
              </a:rPr>
              <a:t>cerevisiae</a:t>
            </a:r>
            <a:r>
              <a:rPr lang="en-US" sz="1500" dirty="0" smtClean="0">
                <a:latin typeface="+mn-lt"/>
              </a:rPr>
              <a:t> strains.</a:t>
            </a:r>
          </a:p>
          <a:p>
            <a:pPr lvl="0">
              <a:buFont typeface="Wingdings" pitchFamily="2" charset="2"/>
              <a:buChar char="Ø"/>
            </a:pPr>
            <a:endParaRPr lang="en-US" sz="1500" dirty="0" smtClean="0">
              <a:latin typeface="+mn-lt"/>
            </a:endParaRPr>
          </a:p>
          <a:p>
            <a:pPr lvl="0">
              <a:buFont typeface="Wingdings" pitchFamily="2" charset="2"/>
              <a:buChar char="Ø"/>
            </a:pPr>
            <a:endParaRPr lang="en-US" sz="1500" dirty="0">
              <a:latin typeface="+mn-lt"/>
            </a:endParaRPr>
          </a:p>
          <a:p>
            <a:pPr lvl="0"/>
            <a:endParaRPr lang="en-US" sz="1500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1618" y="4038600"/>
            <a:ext cx="901238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500" dirty="0" smtClean="0">
                <a:latin typeface="Calibri"/>
                <a:cs typeface="Calibri"/>
              </a:rPr>
              <a:t>Furfural was converted into </a:t>
            </a:r>
            <a:r>
              <a:rPr lang="en-US" sz="1500" dirty="0" err="1" smtClean="0">
                <a:latin typeface="Calibri"/>
                <a:cs typeface="Calibri"/>
              </a:rPr>
              <a:t>furfuryl</a:t>
            </a:r>
            <a:r>
              <a:rPr lang="en-US" sz="1500" dirty="0" smtClean="0">
                <a:latin typeface="Calibri"/>
                <a:cs typeface="Calibri"/>
              </a:rPr>
              <a:t> using Bakers’ yeast and 6 furfural-resistant strains; yields from the </a:t>
            </a:r>
            <a:r>
              <a:rPr lang="en-US" sz="1500" i="1" dirty="0" smtClean="0">
                <a:latin typeface="Calibri"/>
                <a:cs typeface="Calibri"/>
              </a:rPr>
              <a:t>S. </a:t>
            </a:r>
            <a:r>
              <a:rPr lang="en-US" sz="1500" i="1" dirty="0" err="1" smtClean="0">
                <a:latin typeface="Calibri"/>
                <a:cs typeface="Calibri"/>
              </a:rPr>
              <a:t>cerevisiae</a:t>
            </a:r>
            <a:r>
              <a:rPr lang="en-US" sz="1500" i="1" dirty="0" smtClean="0">
                <a:latin typeface="Calibri"/>
                <a:cs typeface="Calibri"/>
              </a:rPr>
              <a:t> </a:t>
            </a:r>
            <a:r>
              <a:rPr lang="en-US" sz="1500" dirty="0" smtClean="0">
                <a:latin typeface="Calibri"/>
                <a:cs typeface="Calibri"/>
              </a:rPr>
              <a:t>strains ranged from ~93-~37% with increasing furfural concentrations from 25-65 g/l.  Highest yield for </a:t>
            </a:r>
            <a:r>
              <a:rPr lang="en-US" sz="1500" dirty="0" err="1" smtClean="0">
                <a:latin typeface="Calibri"/>
                <a:cs typeface="Calibri"/>
              </a:rPr>
              <a:t>furfuryl</a:t>
            </a:r>
            <a:r>
              <a:rPr lang="en-US" sz="1500" dirty="0" smtClean="0">
                <a:latin typeface="Calibri"/>
                <a:cs typeface="Calibri"/>
              </a:rPr>
              <a:t> alcohol resulted from UWOPS87-2721 strain.  </a:t>
            </a:r>
            <a:r>
              <a:rPr lang="en-US" sz="1500" dirty="0" err="1" smtClean="0">
                <a:latin typeface="Calibri"/>
                <a:cs typeface="Calibri"/>
              </a:rPr>
              <a:t>Furoic</a:t>
            </a:r>
            <a:r>
              <a:rPr lang="en-US" sz="1500" dirty="0" smtClean="0">
                <a:latin typeface="Calibri"/>
                <a:cs typeface="Calibri"/>
              </a:rPr>
              <a:t> acid was a significant byproduct of the conversion process.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500" dirty="0" smtClean="0">
                <a:latin typeface="Calibri"/>
                <a:cs typeface="Calibri"/>
              </a:rPr>
              <a:t>Selectivity towards production of </a:t>
            </a:r>
            <a:r>
              <a:rPr lang="en-US" sz="1500" dirty="0" err="1" smtClean="0">
                <a:latin typeface="Calibri"/>
                <a:cs typeface="Calibri"/>
              </a:rPr>
              <a:t>furfuryl</a:t>
            </a:r>
            <a:r>
              <a:rPr lang="en-US" sz="1500" dirty="0" smtClean="0">
                <a:latin typeface="Calibri"/>
                <a:cs typeface="Calibri"/>
              </a:rPr>
              <a:t> alcohol decreased with increasing furfural concentration; </a:t>
            </a:r>
            <a:r>
              <a:rPr lang="en-US" sz="1500" dirty="0" err="1" smtClean="0">
                <a:latin typeface="Calibri"/>
                <a:cs typeface="Calibri"/>
              </a:rPr>
              <a:t>furoic</a:t>
            </a:r>
            <a:r>
              <a:rPr lang="en-US" sz="1500" dirty="0" smtClean="0">
                <a:latin typeface="Calibri"/>
                <a:cs typeface="Calibri"/>
              </a:rPr>
              <a:t> acid remained relatively constant.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500" dirty="0" smtClean="0">
                <a:latin typeface="Calibri"/>
                <a:cs typeface="Calibri"/>
              </a:rPr>
              <a:t>Production of the furan compounds via microbial conversion can add value to an existing cellulosic ethanol plant by way of producing </a:t>
            </a:r>
            <a:r>
              <a:rPr lang="en-US" sz="1500" dirty="0" err="1" smtClean="0">
                <a:latin typeface="Calibri"/>
                <a:cs typeface="Calibri"/>
              </a:rPr>
              <a:t>furfuryl</a:t>
            </a:r>
            <a:r>
              <a:rPr lang="en-US" sz="1500" dirty="0" smtClean="0">
                <a:latin typeface="Calibri"/>
                <a:cs typeface="Calibri"/>
              </a:rPr>
              <a:t> alcohol in a separate stream.</a:t>
            </a:r>
            <a:endParaRPr lang="en-US" sz="1500" dirty="0">
              <a:latin typeface="Calibri"/>
              <a:cs typeface="Calibri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  <a:endParaRPr lang="en-US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415498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34925" y="6629400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GLBRC April 2015</a:t>
            </a:r>
            <a:endParaRPr lang="en-US" sz="1200" b="1" dirty="0">
              <a:solidFill>
                <a:schemeClr val="bg1"/>
              </a:solidFill>
              <a:latin typeface="+mn-lt"/>
              <a:ea typeface="Rod"/>
              <a:cs typeface="Rod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3400" y="1468743"/>
            <a:ext cx="4800600" cy="218885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419600" y="3810000"/>
            <a:ext cx="46482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Proposed model </a:t>
            </a:r>
            <a:r>
              <a:rPr lang="en-US" sz="1050" dirty="0" err="1" smtClean="0"/>
              <a:t>biorefinery</a:t>
            </a:r>
            <a:r>
              <a:rPr lang="en-US" sz="1050" dirty="0" smtClean="0"/>
              <a:t> for the production of furans in a green process</a:t>
            </a:r>
            <a:endParaRPr lang="en-US" sz="1050"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>Final</Comments_x002c__x0020_Notes_x002c__x0020_etc>
    <PublishingExpirationDate xmlns="http://schemas.microsoft.com/sharepoint/v3" xsi:nil="true"/>
    <PublishingStartDate xmlns="http://schemas.microsoft.com/sharepoint/v3" xsi:nil="true"/>
    <_dlc_DocId xmlns="f66da2ca-f37c-4205-929f-e8e9af1907d3">HUBDOC-169-479</_dlc_DocId>
    <_dlc_DocIdUrl xmlns="f66da2ca-f37c-4205-929f-e8e9af1907d3">
      <Url>https://intranet.wei.wisc.edu/glbrc/doe/_layouts/15/DocIdRedir.aspx?ID=HUBDOC-169-479</Url>
      <Description>HUBDOC-169-479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05E273A0-DD58-4D63-AD59-E4FD25EB50A2}">
  <ds:schemaRefs>
    <ds:schemaRef ds:uri="http://schemas.microsoft.com/office/2006/metadata/properties"/>
    <ds:schemaRef ds:uri="http://schemas.microsoft.com/office/infopath/2007/PartnerControls"/>
    <ds:schemaRef ds:uri="f66da2ca-f37c-4205-929f-e8e9af1907d3"/>
    <ds:schemaRef ds:uri="598d3dbc-fa83-42fa-b207-889270677883"/>
    <ds:schemaRef ds:uri="http://schemas.microsoft.com/sharepoint/v3"/>
  </ds:schemaRefs>
</ds:datastoreItem>
</file>

<file path=customXml/itemProps4.xml><?xml version="1.0" encoding="utf-8"?>
<ds:datastoreItem xmlns:ds="http://schemas.openxmlformats.org/officeDocument/2006/customXml" ds:itemID="{9FE12986-B00D-4A66-8A89-ED51317A39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17781</TotalTime>
  <Words>268</Words>
  <Application>Microsoft Macintosh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BER</dc:title>
  <dc:creator>palmian</dc:creator>
  <cp:keywords/>
  <cp:lastModifiedBy>Matt Wisniewski</cp:lastModifiedBy>
  <cp:revision>862</cp:revision>
  <dcterms:created xsi:type="dcterms:W3CDTF">2010-02-04T19:54:00Z</dcterms:created>
  <dcterms:modified xsi:type="dcterms:W3CDTF">2015-04-30T14:22:51Z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7cc3209c-b7ee-478a-8151-fa4fd61ee8fb</vt:lpwstr>
  </property>
  <property fmtid="{D5CDD505-2E9C-101B-9397-08002B2CF9AE}" pid="4" name="TaxKeyword">
    <vt:lpwstr/>
  </property>
</Properties>
</file>