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97182" autoAdjust="0"/>
  </p:normalViewPr>
  <p:slideViewPr>
    <p:cSldViewPr>
      <p:cViewPr varScale="1">
        <p:scale>
          <a:sx n="161" d="100"/>
          <a:sy n="161" d="100"/>
        </p:scale>
        <p:origin x="-112" y="-54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4/30/15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4/30/15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83403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Modeling a </a:t>
            </a:r>
            <a:r>
              <a:rPr lang="en-US" sz="2400" b="1" dirty="0" err="1" smtClean="0">
                <a:latin typeface="+mn-lt"/>
              </a:rPr>
              <a:t>biorefinery</a:t>
            </a:r>
            <a:r>
              <a:rPr lang="en-US" sz="2400" b="1" dirty="0" smtClean="0">
                <a:latin typeface="+mn-lt"/>
              </a:rPr>
              <a:t> for production of furfural and </a:t>
            </a:r>
            <a:r>
              <a:rPr lang="en-US" sz="2400" b="1" dirty="0" err="1" smtClean="0">
                <a:latin typeface="+mn-lt"/>
              </a:rPr>
              <a:t>furfuryl</a:t>
            </a:r>
            <a:r>
              <a:rPr lang="en-US" sz="2400" b="1" dirty="0" smtClean="0">
                <a:latin typeface="+mn-lt"/>
              </a:rPr>
              <a:t> alcohol in a green, high-yield process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6172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Mandalika</a:t>
            </a:r>
            <a:r>
              <a:rPr lang="en-US" sz="1200" dirty="0"/>
              <a:t> </a:t>
            </a:r>
            <a:r>
              <a:rPr lang="en-US" sz="1200" dirty="0" smtClean="0"/>
              <a:t>A, Qin L, Sato TK, </a:t>
            </a:r>
            <a:r>
              <a:rPr lang="en-US" sz="1200" dirty="0" err="1" smtClean="0"/>
              <a:t>Runge</a:t>
            </a:r>
            <a:r>
              <a:rPr lang="en-US" sz="1200" dirty="0" smtClean="0"/>
              <a:t> T. “Integrated </a:t>
            </a:r>
            <a:r>
              <a:rPr lang="en-US" sz="1200" dirty="0" err="1" smtClean="0"/>
              <a:t>biorefinery</a:t>
            </a:r>
            <a:r>
              <a:rPr lang="en-US" sz="1200" dirty="0" smtClean="0"/>
              <a:t> model based on production of furans using open-ended high yield processes”. Green Chemistry (2014) 16, 2480-2489.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95162"/>
            <a:ext cx="4343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500" dirty="0" smtClean="0">
                <a:latin typeface="+mn-lt"/>
              </a:rPr>
              <a:t>To study the potential of a microbial method as a green alternative to the conventional chemical catalysis process for furfural and </a:t>
            </a:r>
            <a:r>
              <a:rPr lang="en-US" sz="1500" dirty="0" err="1" smtClean="0">
                <a:latin typeface="+mn-lt"/>
              </a:rPr>
              <a:t>furfuryl</a:t>
            </a:r>
            <a:r>
              <a:rPr lang="en-US" sz="1500" dirty="0" smtClean="0">
                <a:latin typeface="+mn-lt"/>
              </a:rPr>
              <a:t> alcohol production and to study the potential of a </a:t>
            </a:r>
            <a:r>
              <a:rPr lang="en-US" sz="1500" dirty="0" err="1" smtClean="0">
                <a:latin typeface="+mn-lt"/>
              </a:rPr>
              <a:t>biorefinery</a:t>
            </a:r>
            <a:r>
              <a:rPr lang="en-US" sz="1500" dirty="0" smtClean="0">
                <a:latin typeface="+mn-lt"/>
              </a:rPr>
              <a:t> that uses this process.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667000"/>
            <a:ext cx="4191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500" dirty="0" smtClean="0">
                <a:latin typeface="+mn-lt"/>
              </a:rPr>
              <a:t>Growth and fermentation experiments were performed using commercial Bakers’ yeast and 6 additional furfural-tolerant wild </a:t>
            </a:r>
            <a:r>
              <a:rPr lang="en-US" sz="1500" i="1" dirty="0" smtClean="0">
                <a:latin typeface="+mn-lt"/>
              </a:rPr>
              <a:t>S. </a:t>
            </a:r>
            <a:r>
              <a:rPr lang="en-US" sz="1500" i="1" dirty="0" err="1" smtClean="0">
                <a:latin typeface="+mn-lt"/>
              </a:rPr>
              <a:t>cerevisiae</a:t>
            </a:r>
            <a:r>
              <a:rPr lang="en-US" sz="1500" dirty="0" smtClean="0">
                <a:latin typeface="+mn-lt"/>
              </a:rPr>
              <a:t> strains.</a:t>
            </a:r>
          </a:p>
          <a:p>
            <a:pPr lvl="0">
              <a:buFont typeface="Wingdings" pitchFamily="2" charset="2"/>
              <a:buChar char="Ø"/>
            </a:pPr>
            <a:endParaRPr lang="en-US" sz="1500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sz="1500" dirty="0">
              <a:latin typeface="+mn-lt"/>
            </a:endParaRPr>
          </a:p>
          <a:p>
            <a:pPr lvl="0"/>
            <a:endParaRPr lang="en-US" sz="15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618" y="4038600"/>
            <a:ext cx="90123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Furfural was converted into </a:t>
            </a:r>
            <a:r>
              <a:rPr lang="en-US" sz="1500" dirty="0" err="1" smtClean="0">
                <a:latin typeface="Calibri"/>
                <a:cs typeface="Calibri"/>
              </a:rPr>
              <a:t>furfuryl</a:t>
            </a:r>
            <a:r>
              <a:rPr lang="en-US" sz="1500" dirty="0" smtClean="0">
                <a:latin typeface="Calibri"/>
                <a:cs typeface="Calibri"/>
              </a:rPr>
              <a:t> using Bakers’ yeast and 6 furfural-resistant strains; yields from the </a:t>
            </a:r>
            <a:r>
              <a:rPr lang="en-US" sz="1500" i="1" dirty="0" smtClean="0">
                <a:latin typeface="Calibri"/>
                <a:cs typeface="Calibri"/>
              </a:rPr>
              <a:t>S. </a:t>
            </a:r>
            <a:r>
              <a:rPr lang="en-US" sz="1500" i="1" dirty="0" err="1" smtClean="0">
                <a:latin typeface="Calibri"/>
                <a:cs typeface="Calibri"/>
              </a:rPr>
              <a:t>cerevisiae</a:t>
            </a:r>
            <a:r>
              <a:rPr lang="en-US" sz="1500" i="1" dirty="0" smtClean="0">
                <a:latin typeface="Calibri"/>
                <a:cs typeface="Calibri"/>
              </a:rPr>
              <a:t> </a:t>
            </a:r>
            <a:r>
              <a:rPr lang="en-US" sz="1500" dirty="0" smtClean="0">
                <a:latin typeface="Calibri"/>
                <a:cs typeface="Calibri"/>
              </a:rPr>
              <a:t>strains ranged from ~93-~37% with increasing furfural concentrations from 25-65 g/l.  Highest yield for </a:t>
            </a:r>
            <a:r>
              <a:rPr lang="en-US" sz="1500" dirty="0" err="1" smtClean="0">
                <a:latin typeface="Calibri"/>
                <a:cs typeface="Calibri"/>
              </a:rPr>
              <a:t>furfuryl</a:t>
            </a:r>
            <a:r>
              <a:rPr lang="en-US" sz="1500" dirty="0" smtClean="0">
                <a:latin typeface="Calibri"/>
                <a:cs typeface="Calibri"/>
              </a:rPr>
              <a:t> alcohol resulted from UWOPS87-2721 strain.  </a:t>
            </a:r>
            <a:r>
              <a:rPr lang="en-US" sz="1500" dirty="0" err="1" smtClean="0">
                <a:latin typeface="Calibri"/>
                <a:cs typeface="Calibri"/>
              </a:rPr>
              <a:t>Furoic</a:t>
            </a:r>
            <a:r>
              <a:rPr lang="en-US" sz="1500" dirty="0" smtClean="0">
                <a:latin typeface="Calibri"/>
                <a:cs typeface="Calibri"/>
              </a:rPr>
              <a:t> acid was a significant byproduct of the conversion process.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Selectivity towards production of </a:t>
            </a:r>
            <a:r>
              <a:rPr lang="en-US" sz="1500" dirty="0" err="1" smtClean="0">
                <a:latin typeface="Calibri"/>
                <a:cs typeface="Calibri"/>
              </a:rPr>
              <a:t>furfuryl</a:t>
            </a:r>
            <a:r>
              <a:rPr lang="en-US" sz="1500" dirty="0" smtClean="0">
                <a:latin typeface="Calibri"/>
                <a:cs typeface="Calibri"/>
              </a:rPr>
              <a:t> alcohol decreased with increasing furfural concentration; </a:t>
            </a:r>
            <a:r>
              <a:rPr lang="en-US" sz="1500" dirty="0" err="1" smtClean="0">
                <a:latin typeface="Calibri"/>
                <a:cs typeface="Calibri"/>
              </a:rPr>
              <a:t>furoic</a:t>
            </a:r>
            <a:r>
              <a:rPr lang="en-US" sz="1500" dirty="0" smtClean="0">
                <a:latin typeface="Calibri"/>
                <a:cs typeface="Calibri"/>
              </a:rPr>
              <a:t> acid remained relatively constant.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Production of the furan compounds via microbial conversion can add value to an existing cellulosic ethanol plant by way of producing </a:t>
            </a:r>
            <a:r>
              <a:rPr lang="en-US" sz="1500" dirty="0" err="1" smtClean="0">
                <a:latin typeface="Calibri"/>
                <a:cs typeface="Calibri"/>
              </a:rPr>
              <a:t>furfuryl</a:t>
            </a:r>
            <a:r>
              <a:rPr lang="en-US" sz="1500" dirty="0" smtClean="0">
                <a:latin typeface="Calibri"/>
                <a:cs typeface="Calibri"/>
              </a:rPr>
              <a:t> alcohol in a separate stream.</a:t>
            </a: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April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468743"/>
            <a:ext cx="4800600" cy="21888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3810000"/>
            <a:ext cx="464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Proposed model </a:t>
            </a:r>
            <a:r>
              <a:rPr lang="en-US" sz="1050" dirty="0" err="1" smtClean="0"/>
              <a:t>biorefinery</a:t>
            </a:r>
            <a:r>
              <a:rPr lang="en-US" sz="1050" dirty="0" smtClean="0"/>
              <a:t> for the production of furans in a green process</a:t>
            </a:r>
            <a:endParaRPr lang="en-US" sz="105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Final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HUBDOC-169-479</_dlc_DocId>
    <_dlc_DocIdUrl xmlns="f66da2ca-f37c-4205-929f-e8e9af1907d3">
      <Url>https://intranet.wei.wisc.edu/glbrc/doe/_layouts/15/DocIdRedir.aspx?ID=HUBDOC-169-479</Url>
      <Description>HUBDOC-169-479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9FE12986-B00D-4A66-8A89-ED51317A3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17781</TotalTime>
  <Words>268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 Wisniewski</cp:lastModifiedBy>
  <cp:revision>862</cp:revision>
  <dcterms:created xsi:type="dcterms:W3CDTF">2010-02-04T19:54:00Z</dcterms:created>
  <dcterms:modified xsi:type="dcterms:W3CDTF">2015-04-30T14:22:51Z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7cc3209c-b7ee-478a-8151-fa4fd61ee8fb</vt:lpwstr>
  </property>
  <property fmtid="{D5CDD505-2E9C-101B-9397-08002B2CF9AE}" pid="4" name="TaxKeyword">
    <vt:lpwstr/>
  </property>
</Properties>
</file>