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7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28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16" autoAdjust="0"/>
    <p:restoredTop sz="97239" autoAdjust="0"/>
  </p:normalViewPr>
  <p:slideViewPr>
    <p:cSldViewPr>
      <p:cViewPr varScale="1">
        <p:scale>
          <a:sx n="164" d="100"/>
          <a:sy n="164" d="100"/>
        </p:scale>
        <p:origin x="400" y="176"/>
      </p:cViewPr>
      <p:guideLst>
        <p:guide orient="horz" pos="2160"/>
        <p:guide pos="47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11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933470-C82D-4D91-BC44-EDDF0F3DAA3C}" type="datetimeFigureOut">
              <a:rPr lang="en-US"/>
              <a:pPr>
                <a:defRPr/>
              </a:pPr>
              <a:t>12/7/15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C09BA1-F2D0-444F-980D-8F03A3EE7A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69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1BB9D18-7567-4D19-8665-5AE6C32131D1}" type="datetimeFigureOut">
              <a:rPr lang="en-US"/>
              <a:pPr>
                <a:defRPr/>
              </a:pPr>
              <a:t>12/7/15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June 13-15, 2011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349337F-5096-4607-B08E-5CD7BA64E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994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3CBC3-7A8E-4EEE-BFC3-2F119B62009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Notes:</a:t>
            </a:r>
          </a:p>
          <a:p>
            <a:pPr eaLnBrk="1" hangingPunct="1">
              <a:lnSpc>
                <a:spcPct val="80000"/>
              </a:lnSpc>
            </a:pPr>
            <a:r>
              <a:rPr lang="en-US" sz="700" b="0" dirty="0" smtClean="0"/>
              <a:t>text</a:t>
            </a:r>
          </a:p>
          <a:p>
            <a:pPr eaLnBrk="1" hangingPunct="1">
              <a:lnSpc>
                <a:spcPct val="80000"/>
              </a:lnSpc>
            </a:pP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b="1" dirty="0" smtClean="0"/>
              <a:t>Title again</a:t>
            </a:r>
            <a:r>
              <a:rPr lang="en-US" sz="700" b="1" baseline="0" dirty="0" smtClean="0"/>
              <a:t>:</a:t>
            </a:r>
            <a:endParaRPr lang="en-US" sz="7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700" dirty="0" smtClean="0"/>
              <a:t>Text 1-2 </a:t>
            </a:r>
            <a:r>
              <a:rPr lang="en-US" sz="700" smtClean="0"/>
              <a:t>sentence summary?</a:t>
            </a:r>
            <a:endParaRPr lang="en-US" sz="700" dirty="0" smtClean="0"/>
          </a:p>
        </p:txBody>
      </p:sp>
    </p:spTree>
    <p:extLst>
      <p:ext uri="{BB962C8B-B14F-4D97-AF65-F5344CB8AC3E}">
        <p14:creationId xmlns:p14="http://schemas.microsoft.com/office/powerpoint/2010/main" val="953293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 bwMode="auto">
          <a:xfrm>
            <a:off x="0" y="6634163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35"/>
          <p:cNvSpPr>
            <a:spLocks noChangeArrowheads="1"/>
          </p:cNvSpPr>
          <p:nvPr userDrawn="1"/>
        </p:nvSpPr>
        <p:spPr bwMode="auto">
          <a:xfrm>
            <a:off x="2398713" y="6646863"/>
            <a:ext cx="6588125" cy="211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FA98C-247A-46F9-A17E-E1108870C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 bwMode="auto">
          <a:xfrm>
            <a:off x="2360613" y="6634163"/>
            <a:ext cx="678497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8"/>
          <p:cNvSpPr/>
          <p:nvPr userDrawn="1"/>
        </p:nvSpPr>
        <p:spPr bwMode="auto">
          <a:xfrm>
            <a:off x="0" y="6629400"/>
            <a:ext cx="2333625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35"/>
          <p:cNvSpPr>
            <a:spLocks noChangeArrowheads="1"/>
          </p:cNvSpPr>
          <p:nvPr/>
        </p:nvSpPr>
        <p:spPr bwMode="auto">
          <a:xfrm>
            <a:off x="2386013" y="6635750"/>
            <a:ext cx="6600825" cy="211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Rod"/>
                <a:cs typeface="Rod"/>
              </a:rPr>
              <a:t>Department of Energy  •  Office of Science  •  Biological and Environmental Research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D4BD2A-A61B-43C4-A97F-6D47483509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12299" name="Text Box 50"/>
          <p:cNvSpPr txBox="1">
            <a:spLocks noChangeArrowheads="1"/>
          </p:cNvSpPr>
          <p:nvPr/>
        </p:nvSpPr>
        <p:spPr bwMode="auto">
          <a:xfrm>
            <a:off x="365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n-lt"/>
              </a:rPr>
              <a:t>Lignin monomer production integrated into the </a:t>
            </a:r>
            <a:r>
              <a:rPr lang="en-US" sz="2000" b="1" dirty="0" err="1" smtClean="0">
                <a:latin typeface="+mn-lt"/>
              </a:rPr>
              <a:t>γ-valerolactone</a:t>
            </a:r>
            <a:r>
              <a:rPr lang="en-US" sz="2000" b="1" dirty="0" smtClean="0">
                <a:latin typeface="+mn-lt"/>
              </a:rPr>
              <a:t> (GVL) sugar platform</a:t>
            </a:r>
            <a:endParaRPr lang="en-US" sz="2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181636"/>
            <a:ext cx="90678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Luterbacher</a:t>
            </a:r>
            <a:r>
              <a:rPr lang="en-US" sz="1100" dirty="0" smtClean="0"/>
              <a:t>, J.S. et al. </a:t>
            </a:r>
            <a:r>
              <a:rPr lang="en-US" sz="1100" dirty="0"/>
              <a:t>2015</a:t>
            </a:r>
            <a:r>
              <a:rPr lang="en-US" sz="1100" dirty="0" smtClean="0"/>
              <a:t>. </a:t>
            </a:r>
            <a:r>
              <a:rPr lang="en-US" sz="1100" i="1" dirty="0" smtClean="0"/>
              <a:t>Lignin monomer production integrated into the </a:t>
            </a:r>
            <a:r>
              <a:rPr lang="en-US" sz="1100" i="1" dirty="0" err="1" smtClean="0"/>
              <a:t>γ-valerolactone</a:t>
            </a:r>
            <a:r>
              <a:rPr lang="en-US" sz="1100" i="1" dirty="0" smtClean="0"/>
              <a:t> sugar platform</a:t>
            </a:r>
            <a:r>
              <a:rPr lang="en-US" sz="1100" dirty="0" smtClean="0"/>
              <a:t>. </a:t>
            </a:r>
            <a:r>
              <a:rPr lang="en-US" sz="1100" b="1" dirty="0" smtClean="0"/>
              <a:t>Energy and Environmental Science</a:t>
            </a:r>
            <a:r>
              <a:rPr lang="en-US" sz="1100" dirty="0" smtClean="0"/>
              <a:t>,</a:t>
            </a:r>
            <a:r>
              <a:rPr lang="en-US" sz="1100" b="1" dirty="0" smtClean="0"/>
              <a:t> </a:t>
            </a:r>
            <a:r>
              <a:rPr lang="en-US" sz="1100" dirty="0" smtClean="0"/>
              <a:t>8:2657-2663.</a:t>
            </a:r>
            <a:endParaRPr lang="en-US" sz="1100" dirty="0"/>
          </a:p>
          <a:p>
            <a:endParaRPr lang="en-US" sz="11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" y="1143000"/>
            <a:ext cx="32385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Objective</a:t>
            </a:r>
            <a:r>
              <a:rPr lang="en-US" dirty="0">
                <a:latin typeface="+mn-lt"/>
              </a:rPr>
              <a:t> </a:t>
            </a:r>
            <a:r>
              <a:rPr lang="en-US" sz="1600" dirty="0" smtClean="0">
                <a:latin typeface="+mn-lt"/>
              </a:rPr>
              <a:t>Evaluate the integrity of GVL-derived lignin and determine the efficiency of conversion to valuable </a:t>
            </a:r>
            <a:r>
              <a:rPr lang="en-US" sz="1600" dirty="0" smtClean="0">
                <a:latin typeface="+mn-lt"/>
              </a:rPr>
              <a:t>co-products </a:t>
            </a:r>
            <a:r>
              <a:rPr lang="en-US" sz="1600" dirty="0" smtClean="0">
                <a:latin typeface="+mn-lt"/>
              </a:rPr>
              <a:t>such as aromatic monomers</a:t>
            </a:r>
            <a:endParaRPr lang="en-US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362200"/>
            <a:ext cx="3019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Approach</a:t>
            </a:r>
            <a:r>
              <a:rPr lang="en-US" sz="2000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endParaRPr lang="en-US" sz="2000" b="1" u="sng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/>
              <a:t> </a:t>
            </a:r>
            <a:r>
              <a:rPr lang="en-US" sz="1600" dirty="0" smtClean="0">
                <a:latin typeface="+mn-lt"/>
              </a:rPr>
              <a:t>Lignin was isolated from corn </a:t>
            </a:r>
            <a:r>
              <a:rPr lang="en-US" sz="1600" dirty="0" err="1" smtClean="0">
                <a:latin typeface="+mn-lt"/>
              </a:rPr>
              <a:t>stover</a:t>
            </a:r>
            <a:r>
              <a:rPr lang="en-US" sz="1600" dirty="0" smtClean="0">
                <a:latin typeface="+mn-lt"/>
              </a:rPr>
              <a:t> under mild conditions in a solvent mixture containing 80 </a:t>
            </a:r>
            <a:r>
              <a:rPr lang="en-US" sz="1600" dirty="0" err="1" smtClean="0">
                <a:latin typeface="+mn-lt"/>
              </a:rPr>
              <a:t>wt</a:t>
            </a:r>
            <a:r>
              <a:rPr lang="en-US" sz="1600" dirty="0" smtClean="0">
                <a:latin typeface="+mn-lt"/>
              </a:rPr>
              <a:t>% GVL and 20 </a:t>
            </a:r>
            <a:r>
              <a:rPr lang="en-US" sz="1600" dirty="0" err="1" smtClean="0">
                <a:latin typeface="+mn-lt"/>
              </a:rPr>
              <a:t>wt</a:t>
            </a:r>
            <a:r>
              <a:rPr lang="en-US" sz="1600" dirty="0" smtClean="0">
                <a:latin typeface="+mn-lt"/>
              </a:rPr>
              <a:t>% water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BRC Science Highlight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5498"/>
            <a:ext cx="1728787" cy="7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35"/>
          <p:cNvSpPr>
            <a:spLocks noChangeArrowheads="1"/>
          </p:cNvSpPr>
          <p:nvPr/>
        </p:nvSpPr>
        <p:spPr bwMode="auto">
          <a:xfrm>
            <a:off x="-34925" y="6646863"/>
            <a:ext cx="2320925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1450" indent="-171450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GLBRC December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ea typeface="Rod"/>
                <a:cs typeface="Rod"/>
              </a:rPr>
              <a:t>2015</a:t>
            </a:r>
            <a:endParaRPr lang="en-US" sz="1200" b="1" dirty="0">
              <a:solidFill>
                <a:schemeClr val="bg1"/>
              </a:solidFill>
              <a:latin typeface="+mn-lt"/>
              <a:ea typeface="Rod"/>
              <a:cs typeface="Ro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339" y="762000"/>
            <a:ext cx="5728261" cy="304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" y="37338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sz="1600" dirty="0">
                <a:latin typeface="+mn-lt"/>
              </a:rPr>
              <a:t>Lignin was upgraded via 2-stage </a:t>
            </a:r>
            <a:r>
              <a:rPr lang="en-US" sz="1600" dirty="0" err="1">
                <a:latin typeface="+mn-lt"/>
              </a:rPr>
              <a:t>hydrogenolysis</a:t>
            </a:r>
            <a:r>
              <a:rPr lang="en-US" sz="1600" dirty="0">
                <a:latin typeface="+mn-lt"/>
              </a:rPr>
              <a:t> over a </a:t>
            </a:r>
            <a:r>
              <a:rPr lang="en-US" sz="1600" dirty="0" err="1">
                <a:latin typeface="+mn-lt"/>
              </a:rPr>
              <a:t>Ru</a:t>
            </a:r>
            <a:r>
              <a:rPr lang="en-US" sz="1600" dirty="0">
                <a:latin typeface="+mn-lt"/>
              </a:rPr>
              <a:t>/C catalyst and </a:t>
            </a:r>
            <a:r>
              <a:rPr lang="en-US" sz="1600" dirty="0" smtClean="0">
                <a:latin typeface="+mn-lt"/>
              </a:rPr>
              <a:t>efficiency of </a:t>
            </a:r>
            <a:r>
              <a:rPr lang="en-US" sz="1600" dirty="0">
                <a:latin typeface="+mn-lt"/>
              </a:rPr>
              <a:t>conversion to monomers was </a:t>
            </a:r>
            <a:r>
              <a:rPr lang="en-US" sz="1600" dirty="0" smtClean="0">
                <a:latin typeface="+mn-lt"/>
              </a:rPr>
              <a:t>determined</a:t>
            </a:r>
            <a:endParaRPr lang="en-US" sz="1600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286578"/>
            <a:ext cx="8915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Result/Impacts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Lignin retains a native-like structure as demonstrated by 2D HSQC NMR, attributable to </a:t>
            </a:r>
            <a:r>
              <a:rPr lang="en-US" sz="1600" dirty="0">
                <a:latin typeface="+mn-lt"/>
              </a:rPr>
              <a:t>the mild reaction conditions of the GVL </a:t>
            </a:r>
            <a:r>
              <a:rPr lang="en-US" sz="1600" dirty="0" smtClean="0">
                <a:latin typeface="+mn-lt"/>
              </a:rPr>
              <a:t>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Resulting </a:t>
            </a:r>
            <a:r>
              <a:rPr lang="en-US" sz="1600" dirty="0" smtClean="0">
                <a:latin typeface="+mn-lt"/>
              </a:rPr>
              <a:t>soluble lignin-derived monomers corresponded to 48% of the carbon in the original lignin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+mn-lt"/>
              </a:rPr>
              <a:t>Monomer </a:t>
            </a:r>
            <a:r>
              <a:rPr lang="en-US" sz="1600" dirty="0" smtClean="0">
                <a:latin typeface="+mn-lt"/>
              </a:rPr>
              <a:t>yield and quality is on a par with that obtained from native </a:t>
            </a:r>
            <a:r>
              <a:rPr lang="en-US" sz="1600" dirty="0" smtClean="0">
                <a:latin typeface="+mn-lt"/>
              </a:rPr>
              <a:t>lignin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smtClean="0">
                <a:latin typeface="+mn-lt"/>
              </a:rPr>
              <a:t>The GVL </a:t>
            </a:r>
            <a:r>
              <a:rPr lang="en-US" sz="1600" dirty="0" smtClean="0">
                <a:latin typeface="+mn-lt"/>
              </a:rPr>
              <a:t>platform could allow </a:t>
            </a:r>
            <a:r>
              <a:rPr lang="en-US" sz="1600" dirty="0" smtClean="0">
                <a:latin typeface="+mn-lt"/>
              </a:rPr>
              <a:t>for easy </a:t>
            </a:r>
            <a:r>
              <a:rPr lang="en-US" sz="1600" dirty="0" smtClean="0">
                <a:latin typeface="+mn-lt"/>
              </a:rPr>
              <a:t>and efficient upgrading of </a:t>
            </a:r>
            <a:r>
              <a:rPr lang="en-US" sz="1600" dirty="0" smtClean="0">
                <a:latin typeface="+mn-lt"/>
              </a:rPr>
              <a:t>sugars and lignin, </a:t>
            </a:r>
            <a:r>
              <a:rPr lang="en-US" sz="1600" dirty="0">
                <a:latin typeface="+mn-lt"/>
                <a:ea typeface="Calibri" charset="0"/>
                <a:cs typeface="Calibri" charset="0"/>
              </a:rPr>
              <a:t>essential </a:t>
            </a:r>
            <a:r>
              <a:rPr lang="en-US" sz="1600" dirty="0" smtClean="0">
                <a:latin typeface="+mn-lt"/>
                <a:ea typeface="Calibri" charset="0"/>
                <a:cs typeface="Calibri" charset="0"/>
              </a:rPr>
              <a:t>steps </a:t>
            </a:r>
            <a:r>
              <a:rPr lang="en-US" sz="1600" dirty="0">
                <a:latin typeface="+mn-lt"/>
                <a:ea typeface="Calibri" charset="0"/>
                <a:cs typeface="Calibri" charset="0"/>
              </a:rPr>
              <a:t>in the development of a </a:t>
            </a:r>
            <a:r>
              <a:rPr lang="en-US" sz="1600" dirty="0" smtClean="0">
                <a:latin typeface="+mn-lt"/>
                <a:ea typeface="Calibri" charset="0"/>
                <a:cs typeface="Calibri" charset="0"/>
              </a:rPr>
              <a:t>successful</a:t>
            </a:r>
            <a:r>
              <a:rPr lang="en-US" sz="1600" smtClean="0">
                <a:latin typeface="+mn-lt"/>
                <a:ea typeface="Calibri" charset="0"/>
                <a:cs typeface="Calibri" charset="0"/>
              </a:rPr>
              <a:t>, economically viable </a:t>
            </a:r>
            <a:r>
              <a:rPr lang="en-US" sz="1600" dirty="0" err="1">
                <a:latin typeface="+mn-lt"/>
                <a:ea typeface="Calibri" charset="0"/>
                <a:cs typeface="Calibri" charset="0"/>
              </a:rPr>
              <a:t>biorefinery</a:t>
            </a:r>
            <a:r>
              <a:rPr lang="en-US" sz="1600" dirty="0">
                <a:latin typeface="+mn-lt"/>
                <a:ea typeface="Calibri" charset="0"/>
                <a:cs typeface="Calibri" charset="0"/>
              </a:rPr>
              <a:t>.</a:t>
            </a:r>
            <a:endParaRPr lang="en-US" sz="1600" dirty="0" smtClean="0">
              <a:latin typeface="+mn-lt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64B81CB5A84D8992C1DDBD34D590" ma:contentTypeVersion="0" ma:contentTypeDescription="Create a new document." ma:contentTypeScope="" ma:versionID="6738319440a0d4a8b574b44f29c8374c">
  <xsd:schema xmlns:xsd="http://www.w3.org/2001/XMLSchema" xmlns:xs="http://www.w3.org/2001/XMLSchema" xmlns:p="http://schemas.microsoft.com/office/2006/metadata/properties" xmlns:ns1="http://schemas.microsoft.com/sharepoint/v3" xmlns:ns2="f66da2ca-f37c-4205-929f-e8e9af1907d3" xmlns:ns3="598d3dbc-fa83-42fa-b207-889270677883" targetNamespace="http://schemas.microsoft.com/office/2006/metadata/properties" ma:root="true" ma:fieldsID="6ee46b2ab99f8bb7e069b4b66d7ecdec" ns1:_="" ns2:_="" ns3:_="">
    <xsd:import namespace="http://schemas.microsoft.com/sharepoint/v3"/>
    <xsd:import namespace="f66da2ca-f37c-4205-929f-e8e9af1907d3"/>
    <xsd:import namespace="598d3dbc-fa83-42fa-b207-88927067788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TaxKeywordTaxHTField" minOccurs="0"/>
                <xsd:element ref="ns2:TaxCatchAll" minOccurs="0"/>
                <xsd:element ref="ns3:Comments_x002c__x0020_Notes_x002c__x0020_et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da2ca-f37c-4205-929f-e8e9af1907d3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14" nillable="true" ma:taxonomy="true" ma:internalName="TaxKeywordTaxHTField" ma:taxonomyFieldName="TaxKeyword" ma:displayName="Enterprise Keywords" ma:fieldId="{23f27201-bee3-471e-b2e7-b64fd8b7ca38}" ma:taxonomyMulti="true" ma:sspId="8627bd82-0569-4858-99f3-d7174152a40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52eabb01-f6f8-4398-a964-66c8658a72c0}" ma:internalName="TaxCatchAll" ma:showField="CatchAllData" ma:web="f66da2ca-f37c-4205-929f-e8e9af1907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3dbc-fa83-42fa-b207-889270677883" elementFormDefault="qualified">
    <xsd:import namespace="http://schemas.microsoft.com/office/2006/documentManagement/types"/>
    <xsd:import namespace="http://schemas.microsoft.com/office/infopath/2007/PartnerControls"/>
    <xsd:element name="Comments_x002c__x0020_Notes_x002c__x0020_etc" ma:index="16" nillable="true" ma:displayName="Comments, Notes, etc" ma:internalName="Comments_x002c__x0020_Notes_x002c__x0020_etc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f66da2ca-f37c-4205-929f-e8e9af1907d3">
      <Terms xmlns="http://schemas.microsoft.com/office/infopath/2007/PartnerControls"/>
    </TaxKeywordTaxHTField>
    <TaxCatchAll xmlns="f66da2ca-f37c-4205-929f-e8e9af1907d3"/>
    <Comments_x002c__x0020_Notes_x002c__x0020_etc xmlns="598d3dbc-fa83-42fa-b207-889270677883">Ready for Comms</Comments_x002c__x0020_Notes_x002c__x0020_etc>
    <PublishingExpirationDate xmlns="http://schemas.microsoft.com/sharepoint/v3" xsi:nil="true"/>
    <PublishingStartDate xmlns="http://schemas.microsoft.com/sharepoint/v3" xsi:nil="true"/>
    <_dlc_DocId xmlns="f66da2ca-f37c-4205-929f-e8e9af1907d3">HUBDOC-169-507</_dlc_DocId>
    <_dlc_DocIdUrl xmlns="f66da2ca-f37c-4205-929f-e8e9af1907d3">
      <Url>https://intranet.wei.wisc.edu/glbrc/doe/_layouts/15/DocIdRedir.aspx?ID=HUBDOC-169-507</Url>
      <Description>HUBDOC-169-507</Description>
    </_dlc_DocIdUrl>
    <_dlc_DocIdPersistId xmlns="f66da2ca-f37c-4205-929f-e8e9af1907d3">false</_dlc_DocIdPersistId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E68956-2A2F-4AF9-A683-C63B389D6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ED528-518D-4C69-AD84-97438F549D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66da2ca-f37c-4205-929f-e8e9af1907d3"/>
    <ds:schemaRef ds:uri="598d3dbc-fa83-42fa-b207-8892706778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E273A0-DD58-4D63-AD59-E4FD25EB50A2}">
  <ds:schemaRefs>
    <ds:schemaRef ds:uri="http://schemas.microsoft.com/office/2006/metadata/properties"/>
    <ds:schemaRef ds:uri="http://schemas.microsoft.com/office/infopath/2007/PartnerControls"/>
    <ds:schemaRef ds:uri="f66da2ca-f37c-4205-929f-e8e9af1907d3"/>
    <ds:schemaRef ds:uri="598d3dbc-fa83-42fa-b207-889270677883"/>
    <ds:schemaRef ds:uri="http://schemas.microsoft.com/sharepoint/v3"/>
  </ds:schemaRefs>
</ds:datastoreItem>
</file>

<file path=customXml/itemProps4.xml><?xml version="1.0" encoding="utf-8"?>
<ds:datastoreItem xmlns:ds="http://schemas.openxmlformats.org/officeDocument/2006/customXml" ds:itemID="{D73A89BB-3228-4566-B5DE-ED801792271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16917</TotalTime>
  <Words>199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Rod</vt:lpstr>
      <vt:lpstr>Times New Roman</vt:lpstr>
      <vt:lpstr>Wingdings</vt:lpstr>
      <vt:lpstr>Arial</vt:lpstr>
      <vt:lpstr>Office Theme</vt:lpstr>
      <vt:lpstr>PowerPoint Presentation</vt:lpstr>
    </vt:vector>
  </TitlesOfParts>
  <Company>US Department of Energy (SC)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BER</dc:title>
  <dc:creator>palmian</dc:creator>
  <cp:keywords/>
  <cp:lastModifiedBy>Matthew Wisniewski</cp:lastModifiedBy>
  <cp:revision>900</cp:revision>
  <dcterms:created xsi:type="dcterms:W3CDTF">2010-02-04T19:54:00Z</dcterms:created>
  <dcterms:modified xsi:type="dcterms:W3CDTF">2015-12-07T17:47:44Z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0x010100247064B81CB5A84D8992C1DDBD34D590</vt:lpwstr>
  </property>
  <property fmtid="{D5CDD505-2E9C-101B-9397-08002B2CF9AE}" pid="3" name="_dlc_DocIdItemGuid">
    <vt:lpwstr>cc69a1b9-d9b9-4468-9f77-feaa044353f3</vt:lpwstr>
  </property>
  <property fmtid="{D5CDD505-2E9C-101B-9397-08002B2CF9AE}" pid="4" name="TaxKeywor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