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75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28A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266" autoAdjust="0"/>
    <p:restoredTop sz="95940" autoAdjust="0"/>
  </p:normalViewPr>
  <p:slideViewPr>
    <p:cSldViewPr snapToGrid="0">
      <p:cViewPr varScale="1">
        <p:scale>
          <a:sx n="141" d="100"/>
          <a:sy n="141" d="100"/>
        </p:scale>
        <p:origin x="840" y="176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7/26/21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7/26/21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700" b="1" dirty="0"/>
              <a:t>Notes:</a:t>
            </a:r>
          </a:p>
          <a:p>
            <a:pPr eaLnBrk="1" hangingPunct="1">
              <a:lnSpc>
                <a:spcPct val="80000"/>
              </a:lnSpc>
            </a:pPr>
            <a:r>
              <a:rPr lang="en-US" sz="700" b="0" dirty="0"/>
              <a:t>text</a:t>
            </a:r>
          </a:p>
          <a:p>
            <a:pPr eaLnBrk="1" hangingPunct="1">
              <a:lnSpc>
                <a:spcPct val="80000"/>
              </a:lnSpc>
            </a:pPr>
            <a:endParaRPr lang="en-US" sz="700" b="1" dirty="0"/>
          </a:p>
          <a:p>
            <a:pPr eaLnBrk="1" hangingPunct="1">
              <a:lnSpc>
                <a:spcPct val="80000"/>
              </a:lnSpc>
            </a:pPr>
            <a:r>
              <a:rPr lang="en-US" sz="700" b="1" dirty="0"/>
              <a:t>Title again</a:t>
            </a:r>
            <a:r>
              <a:rPr lang="en-US" sz="700" b="1" baseline="0" dirty="0"/>
              <a:t>:</a:t>
            </a:r>
            <a:endParaRPr lang="en-US" sz="700" b="1" dirty="0"/>
          </a:p>
          <a:p>
            <a:pPr eaLnBrk="1" hangingPunct="1">
              <a:lnSpc>
                <a:spcPct val="80000"/>
              </a:lnSpc>
            </a:pPr>
            <a:r>
              <a:rPr lang="en-US" sz="700" dirty="0"/>
              <a:t>Text 1-2 sentence summary?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59025" y="6629400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bg1"/>
                </a:solidFill>
                <a:latin typeface="Arial" panose="020B0604020202020204" pitchFamily="34" charset="0"/>
                <a:ea typeface="Rod"/>
                <a:cs typeface="Arial" panose="020B0604020202020204" pitchFamily="34" charset="0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hyperlink" Target="https://pubs.rsc.org/en/content/articlelanding/2021/GC/D1GC01507A#!divAbstrac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331718" y="326561"/>
            <a:ext cx="644715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cs typeface="Arial" panose="020B0604020202020204" pitchFamily="34" charset="0"/>
              </a:rPr>
              <a:t>A safer, more efficient way to measure lignin content in biomass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12647461"/>
            <a:ext cx="833993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Citation</a:t>
            </a:r>
            <a:endParaRPr lang="en-US" sz="900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5939" y="1162390"/>
            <a:ext cx="86429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Objective</a:t>
            </a:r>
            <a:r>
              <a:rPr lang="en-US" dirty="0">
                <a:cs typeface="Arial" panose="020B0604020202020204" pitchFamily="34" charset="0"/>
              </a:rPr>
              <a:t> </a:t>
            </a:r>
            <a:br>
              <a:rPr lang="en-US" dirty="0">
                <a:cs typeface="Arial" panose="020B0604020202020204" pitchFamily="34" charset="0"/>
              </a:rPr>
            </a:br>
            <a:r>
              <a:rPr lang="en-US" dirty="0">
                <a:cs typeface="Arial" panose="020B0604020202020204" pitchFamily="34" charset="0"/>
              </a:rPr>
              <a:t>Develop a fast, accurate method to quantify lignin content in biomass using less energy, less starting material, and fewer toxic reagents than current processes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4301" y="2267532"/>
            <a:ext cx="372849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Approach  </a:t>
            </a:r>
          </a:p>
          <a:p>
            <a:pPr marL="283464" lvl="0" indent="-283464">
              <a:buFont typeface="Wingdings" pitchFamily="2" charset="2"/>
              <a:buChar char="Ø"/>
            </a:pPr>
            <a:r>
              <a:rPr lang="en-US" sz="1600" dirty="0">
                <a:cs typeface="Arial" panose="020B0604020202020204" pitchFamily="34" charset="0"/>
              </a:rPr>
              <a:t>Completely dissolve woody biomass in 0.1 g/mL cysteine-sulfuric acid solution at 24 °C after stirring for one hour</a:t>
            </a:r>
          </a:p>
          <a:p>
            <a:pPr marL="283464" lvl="0" indent="-283464">
              <a:buFont typeface="Wingdings" pitchFamily="2" charset="2"/>
              <a:buChar char="Ø"/>
            </a:pPr>
            <a:r>
              <a:rPr lang="en-US" sz="1600" dirty="0">
                <a:cs typeface="Arial" panose="020B0604020202020204" pitchFamily="34" charset="0"/>
              </a:rPr>
              <a:t>Measure lignin content using UV spectrophotometry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4301" y="4311225"/>
            <a:ext cx="89154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Result/Impacts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>
                <a:cs typeface="Arial" panose="020B0604020202020204" pitchFamily="34" charset="0"/>
              </a:rPr>
              <a:t>The </a:t>
            </a:r>
            <a:r>
              <a:rPr lang="en-US" sz="1600" dirty="0"/>
              <a:t>Cysteine-Assisted Sulfuric Acid (</a:t>
            </a:r>
            <a:r>
              <a:rPr lang="en-US" sz="1600" dirty="0">
                <a:cs typeface="Arial" panose="020B0604020202020204" pitchFamily="34" charset="0"/>
              </a:rPr>
              <a:t>CASA) method dissolves lignin at room temperature using easily accessible and environmentally friendly reagents.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>
                <a:cs typeface="Arial" panose="020B0604020202020204" pitchFamily="34" charset="0"/>
              </a:rPr>
              <a:t>The new method yields lignin measurements comparable to the traditional Klason method in less than one-fifth of the time.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>
                <a:cs typeface="Arial" panose="020B0604020202020204" pitchFamily="34" charset="0"/>
              </a:rPr>
              <a:t>CASA requires less sample material for analysis and can be scaled up for high-throughput applications, with potential uses in the biofuels and bioproduct industries.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415498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1" y="6634988"/>
            <a:ext cx="2331720" cy="2103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bg1"/>
                </a:solidFill>
                <a:ea typeface="Rod"/>
                <a:cs typeface="Arial" panose="020B0604020202020204" pitchFamily="34" charset="0"/>
              </a:rPr>
              <a:t>	GLBRC July</a:t>
            </a:r>
            <a:r>
              <a:rPr lang="en-US" sz="1100" b="1" baseline="0" dirty="0">
                <a:solidFill>
                  <a:schemeClr val="bg1"/>
                </a:solidFill>
                <a:ea typeface="Rod"/>
                <a:cs typeface="Arial" panose="020B0604020202020204" pitchFamily="34" charset="0"/>
              </a:rPr>
              <a:t> 2021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C95015B-341B-DE4E-B309-42A402F96363}"/>
              </a:ext>
            </a:extLst>
          </p:cNvPr>
          <p:cNvSpPr txBox="1"/>
          <p:nvPr/>
        </p:nvSpPr>
        <p:spPr>
          <a:xfrm>
            <a:off x="4089840" y="4278225"/>
            <a:ext cx="4578139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sz="900" i="1" dirty="0"/>
              <a:t>Graphic of the process and chemicals used in the new CASA lignin method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F8B424AD-81C5-DC4F-AFDF-72131304CB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1" y="6221662"/>
            <a:ext cx="87788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Lu, </a:t>
            </a:r>
            <a:r>
              <a:rPr lang="en-US" altLang="en-US" sz="900" dirty="0">
                <a:ea typeface="Times New Roman" panose="02020603050405020304" pitchFamily="18" charset="0"/>
                <a:cs typeface="Arial" panose="020B0604020202020204" pitchFamily="34" charset="0"/>
              </a:rPr>
              <a:t>F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., Wang, C., Chen, M., Yue, F., Ralph, J., “A facile spectroscopic method for measuring lignin content in lignocellulosic biomass.” </a:t>
            </a:r>
            <a:r>
              <a:rPr kumimoji="0" lang="en-US" altLang="en-US" sz="900" b="0" i="1" u="none" strike="noStrike" cap="none" normalizeH="0" baseline="0" dirty="0">
                <a:ln>
                  <a:noFill/>
                </a:ln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Green Chemistry </a:t>
            </a:r>
            <a:r>
              <a:rPr lang="en-US" altLang="en-US" sz="900" b="1" dirty="0">
                <a:ea typeface="Times New Roman" panose="02020603050405020304" pitchFamily="18" charset="0"/>
                <a:cs typeface="Arial" panose="020B0604020202020204" pitchFamily="34" charset="0"/>
              </a:rPr>
              <a:t>23</a:t>
            </a:r>
            <a:r>
              <a:rPr lang="en-US" altLang="en-US" sz="900" dirty="0">
                <a:ea typeface="Times New Roman" panose="02020603050405020304" pitchFamily="18" charset="0"/>
                <a:cs typeface="Arial" panose="020B0604020202020204" pitchFamily="34" charset="0"/>
              </a:rPr>
              <a:t>:5106-5012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(2021) [DOI: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ea typeface="Times New Roman" panose="02020603050405020304" pitchFamily="18" charset="0"/>
                <a:cs typeface="Arial" panose="020B0604020202020204" pitchFamily="34" charset="0"/>
                <a:hlinkClick r:id="rId4" tooltip="Link to landing page via DO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10.1039/D1GC01507A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]</a:t>
            </a:r>
            <a:endParaRPr kumimoji="0" lang="en-US" altLang="en-US" sz="900" b="0" i="0" u="none" strike="noStrike" cap="none" normalizeH="0" baseline="0" dirty="0">
              <a:ln>
                <a:noFill/>
              </a:ln>
              <a:effectLst/>
              <a:cs typeface="Arial" panose="020B0604020202020204" pitchFamily="34" charset="0"/>
            </a:endParaRPr>
          </a:p>
        </p:txBody>
      </p:sp>
      <p:pic>
        <p:nvPicPr>
          <p:cNvPr id="4" name="Picture 3" descr="Diagram&#10;&#10;Description automatically generated with medium confidence">
            <a:extLst>
              <a:ext uri="{FF2B5EF4-FFF2-40B4-BE49-F238E27FC236}">
                <a16:creationId xmlns:a16="http://schemas.microsoft.com/office/drawing/2014/main" id="{151465D1-A7DE-E94F-B899-868FF2D71FF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7856" y="2266481"/>
            <a:ext cx="4998959" cy="1877437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 xsi:nil="true"/>
    <PublishingExpirationDate xmlns="http://schemas.microsoft.com/sharepoint/v3" xsi:nil="true"/>
    <PublishingStartDate xmlns="http://schemas.microsoft.com/sharepoint/v3" xsi:nil="true"/>
    <_dlc_DocId xmlns="f66da2ca-f37c-4205-929f-e8e9af1907d3">HUBDOC-169-696</_dlc_DocId>
    <_dlc_DocIdUrl xmlns="f66da2ca-f37c-4205-929f-e8e9af1907d3">
      <Url>https://intranet.wei.wisc.edu/glbrc/doe/_layouts/15/DocIdRedir.aspx?ID=HUBDOC-169-696</Url>
      <Description>HUBDOC-169-696</Description>
    </_dlc_DocIdUrl>
    <_dlc_DocIdPersistId xmlns="f66da2ca-f37c-4205-929f-e8e9af1907d3">false</_dlc_DocIdPersistId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05E273A0-DD58-4D63-AD59-E4FD25EB50A2}">
  <ds:schemaRefs>
    <ds:schemaRef ds:uri="http://schemas.microsoft.com/office/2006/metadata/properties"/>
    <ds:schemaRef ds:uri="http://schemas.microsoft.com/office/infopath/2007/PartnerControls"/>
    <ds:schemaRef ds:uri="f66da2ca-f37c-4205-929f-e8e9af1907d3"/>
    <ds:schemaRef ds:uri="598d3dbc-fa83-42fa-b207-889270677883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5EDED528-518D-4C69-AD84-97438F549D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7613</TotalTime>
  <Words>218</Words>
  <Application>Microsoft Macintosh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BER</dc:title>
  <dc:creator>palmian</dc:creator>
  <cp:lastModifiedBy>Matthew Wisniewski</cp:lastModifiedBy>
  <cp:revision>866</cp:revision>
  <dcterms:created xsi:type="dcterms:W3CDTF">2010-02-04T19:54:00Z</dcterms:created>
  <dcterms:modified xsi:type="dcterms:W3CDTF">2021-07-26T21:04:29Z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9fc0a092-28a3-43ab-8106-5525cad596e8</vt:lpwstr>
  </property>
  <property fmtid="{D5CDD505-2E9C-101B-9397-08002B2CF9AE}" pid="4" name="TaxKeyword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TemplateUrl">
    <vt:lpwstr/>
  </property>
</Properties>
</file>