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025" autoAdjust="0"/>
    <p:restoredTop sz="95974" autoAdjust="0"/>
  </p:normalViewPr>
  <p:slideViewPr>
    <p:cSldViewPr snapToGrid="0">
      <p:cViewPr varScale="1">
        <p:scale>
          <a:sx n="177" d="100"/>
          <a:sy n="177" d="100"/>
        </p:scale>
        <p:origin x="1328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9/5/20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9/5/20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Controllable switch for biofuel vs. bioproducts in </a:t>
            </a:r>
            <a:r>
              <a:rPr lang="en-US" sz="2400" b="1" i="1" dirty="0" err="1">
                <a:latin typeface="+mn-lt"/>
              </a:rPr>
              <a:t>Zymomonas</a:t>
            </a:r>
            <a:r>
              <a:rPr lang="en-US" sz="2400" b="1" i="1" dirty="0">
                <a:latin typeface="+mn-lt"/>
              </a:rPr>
              <a:t> </a:t>
            </a:r>
            <a:r>
              <a:rPr lang="en-US" sz="2400" b="1" i="1" dirty="0" err="1">
                <a:latin typeface="+mn-lt"/>
              </a:rPr>
              <a:t>mobilis</a:t>
            </a:r>
            <a:r>
              <a:rPr lang="en-US" sz="2400" b="1" i="1" dirty="0">
                <a:latin typeface="+mn-lt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154" y="6242447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n-lt"/>
              </a:rPr>
              <a:t>Liu, Y., Ghosh, I.N., </a:t>
            </a:r>
            <a:r>
              <a:rPr lang="en-US" sz="1000" dirty="0" err="1">
                <a:latin typeface="+mn-lt"/>
              </a:rPr>
              <a:t>Martien</a:t>
            </a:r>
            <a:r>
              <a:rPr lang="en-US" sz="1000" dirty="0">
                <a:latin typeface="+mn-lt"/>
              </a:rPr>
              <a:t>, J., Zhang, Y., Amador-Noguez, D., &amp; </a:t>
            </a:r>
            <a:r>
              <a:rPr lang="en-US" sz="1000" dirty="0" err="1">
                <a:latin typeface="+mn-lt"/>
              </a:rPr>
              <a:t>Landick</a:t>
            </a:r>
            <a:r>
              <a:rPr lang="en-US" sz="1000" dirty="0">
                <a:latin typeface="+mn-lt"/>
              </a:rPr>
              <a:t>, R. “Regulated redirection of central carbon flux enhances anaerobic production of bioproducts in </a:t>
            </a:r>
            <a:r>
              <a:rPr lang="en-US" sz="1000" i="1" dirty="0">
                <a:latin typeface="+mn-lt"/>
              </a:rPr>
              <a:t>Zymomonas mobilis</a:t>
            </a:r>
            <a:r>
              <a:rPr lang="en-US" sz="1000" dirty="0">
                <a:latin typeface="+mn-lt"/>
              </a:rPr>
              <a:t>.” </a:t>
            </a:r>
            <a:r>
              <a:rPr lang="en-US" sz="1000" i="1" dirty="0">
                <a:latin typeface="+mn-lt"/>
              </a:rPr>
              <a:t>Metabolic Engineering </a:t>
            </a:r>
            <a:r>
              <a:rPr lang="en-US" sz="1000" b="1" dirty="0">
                <a:latin typeface="+mn-lt"/>
              </a:rPr>
              <a:t>61</a:t>
            </a:r>
            <a:r>
              <a:rPr lang="en-US" sz="1000" dirty="0">
                <a:latin typeface="+mn-lt"/>
              </a:rPr>
              <a:t>, 261-274 (2020). [DOI: 10.1016/j.ymben.2020.06.005] </a:t>
            </a:r>
            <a:endParaRPr lang="en-US" sz="1000" i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155" y="1349153"/>
            <a:ext cx="35091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sz="1600" dirty="0">
                <a:latin typeface="+mn-lt"/>
              </a:rPr>
              <a:t> 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Engineer </a:t>
            </a:r>
            <a:r>
              <a:rPr lang="en-US" sz="1600" i="1" dirty="0">
                <a:latin typeface="+mn-lt"/>
              </a:rPr>
              <a:t>Z. </a:t>
            </a:r>
            <a:r>
              <a:rPr lang="en-US" sz="1600" i="1" dirty="0" err="1">
                <a:latin typeface="+mn-lt"/>
              </a:rPr>
              <a:t>mobilis</a:t>
            </a:r>
            <a:r>
              <a:rPr lang="en-US" sz="1600" i="1" dirty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to make bioproducts rather than ethanol by manipulating levels of pyruvate decarboxylase (</a:t>
            </a:r>
            <a:r>
              <a:rPr lang="en-US" sz="1600" dirty="0" err="1">
                <a:latin typeface="+mn-lt"/>
              </a:rPr>
              <a:t>Pdc</a:t>
            </a:r>
            <a:r>
              <a:rPr lang="en-US" sz="1600" dirty="0">
                <a:latin typeface="+mn-lt"/>
              </a:rPr>
              <a:t>), a key enzyme that can act as a control valve to direct carbon along different metabolic pathways.</a:t>
            </a:r>
            <a:endParaRPr lang="en-US" sz="15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154" y="3226413"/>
            <a:ext cx="88011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Introduced non-native pathways for bioproduct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formation; both ethanol and bioproducts are made from the same intracellular substrate, pyruvate.</a:t>
            </a:r>
            <a:endParaRPr lang="en-US" sz="1600" dirty="0">
              <a:latin typeface="+mn-lt"/>
            </a:endParaRP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Engineered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pdc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gene expression to respond to levels of an inducing agent so it can act as a switch.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>
                <a:latin typeface="+mj-lt"/>
              </a:rPr>
              <a:t>Addition of inducing agent results in high </a:t>
            </a:r>
            <a:r>
              <a:rPr lang="en-US" sz="1600" dirty="0" err="1">
                <a:latin typeface="+mj-lt"/>
              </a:rPr>
              <a:t>Pdc</a:t>
            </a:r>
            <a:r>
              <a:rPr lang="en-US" sz="1600" dirty="0">
                <a:latin typeface="+mj-lt"/>
              </a:rPr>
              <a:t> enzyme levels and higher carbon flux toward ethanol; when inducing agent is low or absent, </a:t>
            </a:r>
            <a:r>
              <a:rPr lang="en-US" sz="1600" dirty="0" err="1">
                <a:latin typeface="+mj-lt"/>
              </a:rPr>
              <a:t>Pdc</a:t>
            </a:r>
            <a:r>
              <a:rPr lang="en-US" sz="1600" dirty="0">
                <a:latin typeface="+mj-lt"/>
              </a:rPr>
              <a:t> levels are depleted and metabolism favors bioproducts.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84153" y="4888230"/>
                <a:ext cx="8801101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Result/Impacts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1600" dirty="0" err="1">
                    <a:latin typeface="+mn-lt"/>
                  </a:rPr>
                  <a:t>Pdc</a:t>
                </a:r>
                <a:r>
                  <a:rPr lang="en-US" sz="1600" dirty="0">
                    <a:latin typeface="+mn-lt"/>
                  </a:rPr>
                  <a:t> is essential for anaerobic growth of </a:t>
                </a:r>
                <a:r>
                  <a:rPr lang="en-US" sz="1600" i="1" dirty="0">
                    <a:latin typeface="+mn-lt"/>
                  </a:rPr>
                  <a:t>Z. </a:t>
                </a:r>
                <a:r>
                  <a:rPr lang="en-US" sz="1600" i="1" dirty="0" err="1">
                    <a:latin typeface="+mn-lt"/>
                  </a:rPr>
                  <a:t>mobilis</a:t>
                </a:r>
                <a:r>
                  <a:rPr lang="en-US" sz="1600" dirty="0">
                    <a:latin typeface="+mn-lt"/>
                  </a:rPr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1600" dirty="0">
                    <a:latin typeface="+mn-lt"/>
                  </a:rPr>
                  <a:t>An engineered </a:t>
                </a:r>
                <a:r>
                  <a:rPr lang="en-US" sz="1600" dirty="0" err="1">
                    <a:latin typeface="+mn-lt"/>
                  </a:rPr>
                  <a:t>Pdc</a:t>
                </a:r>
                <a:r>
                  <a:rPr lang="en-US" sz="1600" dirty="0">
                    <a:latin typeface="+mn-lt"/>
                  </a:rPr>
                  <a:t> “control valve” can redirect all carbon flux to 2,3-butanediol under aerobic conditions; anaerobically, flux can be redirected to redox-balanced lactate or isobutanol pathways with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600" dirty="0">
                    <a:latin typeface="+mn-lt"/>
                  </a:rPr>
                  <a:t> 65% overall yield.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53" y="4888230"/>
                <a:ext cx="8801101" cy="1354217"/>
              </a:xfrm>
              <a:prstGeom prst="rect">
                <a:avLst/>
              </a:prstGeom>
              <a:blipFill>
                <a:blip r:embed="rId3"/>
                <a:stretch>
                  <a:fillRect l="-577" t="-1869" b="-4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September</a:t>
            </a:r>
            <a:r>
              <a:rPr lang="en-US" sz="1200" b="1" baseline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 2020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DB8CD0-8AE7-3846-BA09-9979826D5D2F}"/>
              </a:ext>
            </a:extLst>
          </p:cNvPr>
          <p:cNvGrpSpPr/>
          <p:nvPr/>
        </p:nvGrpSpPr>
        <p:grpSpPr>
          <a:xfrm>
            <a:off x="3693601" y="1081824"/>
            <a:ext cx="5292000" cy="2381315"/>
            <a:chOff x="3693601" y="877351"/>
            <a:chExt cx="5292000" cy="238131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95015B-341B-DE4E-B309-42A402F96363}"/>
                </a:ext>
              </a:extLst>
            </p:cNvPr>
            <p:cNvSpPr txBox="1"/>
            <p:nvPr/>
          </p:nvSpPr>
          <p:spPr>
            <a:xfrm>
              <a:off x="3693601" y="2889334"/>
              <a:ext cx="5292000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900" b="1" i="1" dirty="0"/>
                <a:t>Schematic showing modulation of metabolic control through the engineered </a:t>
              </a:r>
              <a:r>
                <a:rPr lang="en-US" sz="900" b="1" i="1" dirty="0" err="1"/>
                <a:t>Pdc</a:t>
              </a:r>
              <a:r>
                <a:rPr lang="en-US" sz="900" b="1" i="1" dirty="0"/>
                <a:t> “valve” in Z. mobilis</a:t>
              </a:r>
              <a:r>
                <a:rPr lang="en-US" sz="900" i="1" dirty="0"/>
                <a:t>. The weight of the arrows indicates the strength of metabolic flux through steps in the pathways.</a:t>
              </a: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56A8CB6-77CF-F142-9D86-38D5E5DFB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3601" y="877351"/>
              <a:ext cx="5292000" cy="2018016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HUBDOC-169-735</_dlc_DocId>
    <_dlc_DocIdUrl xmlns="f66da2ca-f37c-4205-929f-e8e9af1907d3">
      <Url>https://intranet.wei.wisc.edu/glbrc/doe/_layouts/15/DocIdRedir.aspx?ID=HUBDOC-169-735</Url>
      <Description>HUBDOC-169-735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8879</TotalTime>
  <Words>292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Matthew Wisniewski</cp:lastModifiedBy>
  <cp:revision>970</cp:revision>
  <dcterms:created xsi:type="dcterms:W3CDTF">2010-02-04T19:54:00Z</dcterms:created>
  <dcterms:modified xsi:type="dcterms:W3CDTF">2020-09-05T19:45:28Z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3753a36f-cbf9-476b-8772-cb7d720d2568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