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7182" autoAdjust="0"/>
  </p:normalViewPr>
  <p:slideViewPr>
    <p:cSldViewPr>
      <p:cViewPr>
        <p:scale>
          <a:sx n="165" d="100"/>
          <a:sy n="165" d="100"/>
        </p:scale>
        <p:origin x="-296" y="-41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4/9/15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4/9/15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Field production, purification, and analysis of high-oleic acetyl-</a:t>
            </a:r>
            <a:r>
              <a:rPr lang="en-US" sz="2000" b="1" dirty="0" err="1" smtClean="0">
                <a:latin typeface="+mn-lt"/>
              </a:rPr>
              <a:t>triacylglycerols</a:t>
            </a:r>
            <a:r>
              <a:rPr lang="en-US" sz="2000" b="1" dirty="0" smtClean="0">
                <a:latin typeface="+mn-lt"/>
              </a:rPr>
              <a:t> (TAG) from transgenic </a:t>
            </a:r>
            <a:r>
              <a:rPr lang="en-US" sz="2000" b="1" i="1" dirty="0" err="1" smtClean="0">
                <a:latin typeface="+mn-lt"/>
              </a:rPr>
              <a:t>Camelina</a:t>
            </a:r>
            <a:r>
              <a:rPr lang="en-US" sz="2000" b="1" i="1" dirty="0" smtClean="0">
                <a:latin typeface="+mn-lt"/>
              </a:rPr>
              <a:t> sativa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" y="1051917"/>
            <a:ext cx="60579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en-US" sz="1400" dirty="0" smtClean="0">
                <a:latin typeface="Arial"/>
                <a:cs typeface="Arial"/>
              </a:rPr>
              <a:t>To evaluate acetyl-TAG (fig 1) production and field performance of the model crop </a:t>
            </a:r>
            <a:r>
              <a:rPr lang="en-US" sz="1400" i="1" dirty="0" err="1" smtClean="0">
                <a:latin typeface="Arial"/>
                <a:cs typeface="Arial"/>
              </a:rPr>
              <a:t>Camelina</a:t>
            </a:r>
            <a:r>
              <a:rPr lang="en-US" sz="1400" i="1" dirty="0" smtClean="0">
                <a:latin typeface="Arial"/>
                <a:cs typeface="Arial"/>
              </a:rPr>
              <a:t> sativa </a:t>
            </a:r>
            <a:r>
              <a:rPr lang="en-US" sz="1400" dirty="0" smtClean="0">
                <a:latin typeface="Arial"/>
                <a:cs typeface="Arial"/>
              </a:rPr>
              <a:t>genetically engineered to express </a:t>
            </a:r>
            <a:r>
              <a:rPr lang="en-US" sz="1400" i="1" smtClean="0">
                <a:latin typeface="Arial"/>
                <a:cs typeface="Arial"/>
              </a:rPr>
              <a:t>Euonymous </a:t>
            </a:r>
            <a:r>
              <a:rPr lang="en-US" sz="1400" i="1" dirty="0" err="1" smtClean="0">
                <a:latin typeface="Arial"/>
                <a:cs typeface="Arial"/>
              </a:rPr>
              <a:t>alatus</a:t>
            </a:r>
            <a:r>
              <a:rPr lang="en-US" sz="1400" i="1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diacylglycerol</a:t>
            </a:r>
            <a:r>
              <a:rPr lang="en-US" sz="1400" dirty="0" smtClean="0">
                <a:latin typeface="Arial"/>
                <a:cs typeface="Arial"/>
              </a:rPr>
              <a:t> acetyl </a:t>
            </a:r>
            <a:r>
              <a:rPr lang="en-US" sz="1400" dirty="0" err="1" smtClean="0">
                <a:latin typeface="Arial"/>
                <a:cs typeface="Arial"/>
              </a:rPr>
              <a:t>transferase</a:t>
            </a:r>
            <a:r>
              <a:rPr lang="en-US" sz="1400" dirty="0" smtClean="0">
                <a:latin typeface="Arial"/>
                <a:cs typeface="Arial"/>
              </a:rPr>
              <a:t> (</a:t>
            </a:r>
            <a:r>
              <a:rPr lang="en-US" sz="1400" i="1" dirty="0" err="1" smtClean="0">
                <a:latin typeface="Arial"/>
                <a:cs typeface="Arial"/>
              </a:rPr>
              <a:t>Ea</a:t>
            </a:r>
            <a:r>
              <a:rPr lang="en-US" sz="1400" dirty="0" err="1" smtClean="0">
                <a:latin typeface="Arial"/>
                <a:cs typeface="Arial"/>
              </a:rPr>
              <a:t>DAcT</a:t>
            </a:r>
            <a:r>
              <a:rPr lang="en-US" sz="1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" y="1981200"/>
            <a:ext cx="647699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 A high-oleic line of </a:t>
            </a:r>
            <a:r>
              <a:rPr lang="en-US" sz="1400" dirty="0" err="1" smtClean="0">
                <a:latin typeface="Arial"/>
                <a:cs typeface="Arial"/>
              </a:rPr>
              <a:t>Camelina</a:t>
            </a:r>
            <a:r>
              <a:rPr lang="en-US" sz="1400" dirty="0" smtClean="0">
                <a:latin typeface="Arial"/>
                <a:cs typeface="Arial"/>
              </a:rPr>
              <a:t> was engineered to produce high levels of acetyl-TAG (figure 1b) by expressing </a:t>
            </a:r>
            <a:r>
              <a:rPr lang="en-US" sz="1400" i="1" dirty="0" err="1" smtClean="0">
                <a:latin typeface="Arial"/>
                <a:cs typeface="Arial"/>
              </a:rPr>
              <a:t>Ea</a:t>
            </a:r>
            <a:r>
              <a:rPr lang="en-US" sz="1400" dirty="0" err="1" smtClean="0">
                <a:latin typeface="Arial"/>
                <a:cs typeface="Arial"/>
              </a:rPr>
              <a:t>DAcT</a:t>
            </a:r>
            <a:r>
              <a:rPr lang="en-US" sz="1400" dirty="0" smtClean="0">
                <a:latin typeface="Arial"/>
                <a:cs typeface="Arial"/>
              </a:rPr>
              <a:t> and down-regulating two competing metabolic pathways.</a:t>
            </a:r>
            <a:endParaRPr lang="en-US" sz="1400" dirty="0">
              <a:latin typeface="Arial"/>
              <a:cs typeface="Arial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 Seeds from transformed </a:t>
            </a:r>
            <a:r>
              <a:rPr lang="en-US" sz="1400" dirty="0" err="1" smtClean="0">
                <a:latin typeface="Arial"/>
                <a:cs typeface="Arial"/>
              </a:rPr>
              <a:t>Camelina</a:t>
            </a:r>
            <a:r>
              <a:rPr lang="en-US" sz="1400" dirty="0" smtClean="0">
                <a:latin typeface="Arial"/>
                <a:cs typeface="Arial"/>
              </a:rPr>
              <a:t> lines were bulked and used for field trials (0.7 ha total) designed to evaluate growth, yield, and acetyl-TAG production.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Assessed transgenic lines: agronomic performance </a:t>
            </a:r>
            <a:r>
              <a:rPr lang="en-US" sz="1400" dirty="0" smtClean="0">
                <a:latin typeface="Arial"/>
                <a:cs typeface="Arial"/>
              </a:rPr>
              <a:t>versus control plants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Seed oil was extracted and analyzed for composition and physical properties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86200"/>
            <a:ext cx="662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Engineering of </a:t>
            </a:r>
            <a:r>
              <a:rPr lang="en-US" sz="1400" dirty="0" err="1" smtClean="0">
                <a:latin typeface="Arial"/>
                <a:cs typeface="Arial"/>
              </a:rPr>
              <a:t>Camelina</a:t>
            </a:r>
            <a:r>
              <a:rPr lang="en-US" sz="1400" dirty="0" smtClean="0">
                <a:latin typeface="Arial"/>
                <a:cs typeface="Arial"/>
              </a:rPr>
              <a:t> to produce high levels of acetyl-tag had little or no impact on seed weight, harvest index, seed yield (fig 2), and oil content.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There was a significant increase in acetyl-tag oil in engineered plants (fig 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Achieved r</a:t>
            </a:r>
            <a:r>
              <a:rPr lang="en-US" sz="1400" dirty="0" smtClean="0">
                <a:latin typeface="Arial"/>
                <a:cs typeface="Arial"/>
              </a:rPr>
              <a:t>eductions </a:t>
            </a:r>
            <a:r>
              <a:rPr lang="en-US" sz="1400" dirty="0" smtClean="0">
                <a:latin typeface="Arial"/>
                <a:cs typeface="Arial"/>
              </a:rPr>
              <a:t>in desirable physical properties, such as crystallization temp., viscosity, and caloric content, of oil from engineered </a:t>
            </a:r>
            <a:r>
              <a:rPr lang="en-US" sz="1400" dirty="0" smtClean="0">
                <a:latin typeface="Arial"/>
                <a:cs typeface="Arial"/>
              </a:rPr>
              <a:t>plants.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April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5985302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Liu J, </a:t>
            </a:r>
            <a:r>
              <a:rPr lang="en-US" sz="1200" dirty="0" err="1" smtClean="0"/>
              <a:t>Tjellstrom</a:t>
            </a:r>
            <a:r>
              <a:rPr lang="en-US" sz="1200" dirty="0" smtClean="0"/>
              <a:t> H, </a:t>
            </a:r>
            <a:r>
              <a:rPr lang="en-US" sz="1200" dirty="0" err="1" smtClean="0"/>
              <a:t>McGlew</a:t>
            </a:r>
            <a:r>
              <a:rPr lang="en-US" sz="1200" dirty="0" smtClean="0"/>
              <a:t> K, Shaw V, Rice A, Simpson J, </a:t>
            </a:r>
            <a:r>
              <a:rPr lang="en-US" sz="1200" dirty="0" err="1" smtClean="0"/>
              <a:t>Kosma</a:t>
            </a:r>
            <a:r>
              <a:rPr lang="en-US" sz="1200" dirty="0" smtClean="0"/>
              <a:t> D, Wei M, </a:t>
            </a:r>
            <a:r>
              <a:rPr lang="en-US" sz="1200" dirty="0" err="1" smtClean="0"/>
              <a:t>Weili</a:t>
            </a:r>
            <a:r>
              <a:rPr lang="en-US" sz="1200" dirty="0" smtClean="0"/>
              <a:t> Y, </a:t>
            </a:r>
            <a:r>
              <a:rPr lang="en-US" sz="1200" dirty="0" err="1" smtClean="0"/>
              <a:t>Strawsine</a:t>
            </a:r>
            <a:r>
              <a:rPr lang="en-US" sz="1200" dirty="0" smtClean="0"/>
              <a:t> M, </a:t>
            </a:r>
            <a:r>
              <a:rPr lang="en-US" sz="1200" dirty="0" err="1" smtClean="0"/>
              <a:t>Cahoon</a:t>
            </a:r>
            <a:r>
              <a:rPr lang="en-US" sz="1200" dirty="0"/>
              <a:t> </a:t>
            </a:r>
            <a:r>
              <a:rPr lang="en-US" sz="1200" dirty="0" smtClean="0"/>
              <a:t>E, </a:t>
            </a:r>
            <a:r>
              <a:rPr lang="en-US" sz="1200" dirty="0" err="1" smtClean="0"/>
              <a:t>Durrett</a:t>
            </a:r>
            <a:r>
              <a:rPr lang="en-US" sz="1200" dirty="0" smtClean="0"/>
              <a:t> T, J.</a:t>
            </a:r>
            <a:r>
              <a:rPr lang="en-US" sz="1200" dirty="0"/>
              <a:t> </a:t>
            </a:r>
            <a:r>
              <a:rPr lang="en-US" sz="1200" dirty="0" err="1" smtClean="0"/>
              <a:t>Ohlrogge</a:t>
            </a:r>
            <a:r>
              <a:rPr lang="en-US" sz="1200" dirty="0" smtClean="0"/>
              <a:t>. Field Production, Purification, and Analysis of </a:t>
            </a:r>
            <a:r>
              <a:rPr lang="en-US" sz="1200" dirty="0"/>
              <a:t>H</a:t>
            </a:r>
            <a:r>
              <a:rPr lang="en-US" sz="1200" dirty="0" smtClean="0"/>
              <a:t>igh-Oleic </a:t>
            </a:r>
            <a:r>
              <a:rPr lang="en-US" sz="1200" dirty="0"/>
              <a:t>A</a:t>
            </a:r>
            <a:r>
              <a:rPr lang="en-US" sz="1200" dirty="0" smtClean="0"/>
              <a:t>cetyl-</a:t>
            </a:r>
            <a:r>
              <a:rPr lang="en-US" sz="1200" dirty="0" err="1"/>
              <a:t>T</a:t>
            </a:r>
            <a:r>
              <a:rPr lang="en-US" sz="1200" dirty="0" err="1" smtClean="0"/>
              <a:t>riacylglyceros</a:t>
            </a:r>
            <a:r>
              <a:rPr lang="en-US" sz="1200" dirty="0" smtClean="0"/>
              <a:t> from Transgenic </a:t>
            </a:r>
            <a:r>
              <a:rPr lang="en-US" sz="1200" i="1" dirty="0" err="1" smtClean="0"/>
              <a:t>Camelina</a:t>
            </a:r>
            <a:r>
              <a:rPr lang="en-US" sz="1200" i="1" dirty="0" smtClean="0"/>
              <a:t> sativa</a:t>
            </a:r>
            <a:r>
              <a:rPr lang="en-US" sz="1200" dirty="0" smtClean="0"/>
              <a:t>. Industrial Crops and Products. 65 (2015) 259-268</a:t>
            </a:r>
            <a:endParaRPr lang="en-US" sz="1200" dirty="0"/>
          </a:p>
        </p:txBody>
      </p:sp>
      <p:pic>
        <p:nvPicPr>
          <p:cNvPr id="3" name="Picture 2" descr="Screen Shot 2015-04-07 at 8.06.20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762000"/>
            <a:ext cx="2286000" cy="1463957"/>
          </a:xfrm>
          <a:prstGeom prst="rect">
            <a:avLst/>
          </a:prstGeom>
        </p:spPr>
      </p:pic>
      <p:pic>
        <p:nvPicPr>
          <p:cNvPr id="4" name="Picture 3" descr="Screen Shot 2015-04-07 at 8.08.57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657600"/>
            <a:ext cx="2434573" cy="1600200"/>
          </a:xfrm>
          <a:prstGeom prst="rect">
            <a:avLst/>
          </a:prstGeom>
        </p:spPr>
      </p:pic>
      <p:pic>
        <p:nvPicPr>
          <p:cNvPr id="6" name="Picture 5" descr="Screen Shot 2015-04-07 at 8.09.22 A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514600"/>
            <a:ext cx="2421196" cy="914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0" y="5257800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The authors conclude that the direct production of high-oleic acetyl-TAG in crops could offer an alternative, lower-cost supply of of acetyl-TAG for food applications, biodegradable lubricants, hydraulic fluids, and drop-in diesel </a:t>
            </a:r>
            <a:r>
              <a:rPr lang="en-US" sz="1400" dirty="0" smtClean="0">
                <a:latin typeface="Arial"/>
                <a:cs typeface="Arial"/>
              </a:rPr>
              <a:t>fuels.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762000"/>
            <a:ext cx="6335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Figure 1</a:t>
            </a:r>
            <a:endParaRPr lang="en-US" sz="9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477000" y="2286000"/>
            <a:ext cx="6335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Figure 2</a:t>
            </a:r>
            <a:endParaRPr lang="en-US" sz="9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29206" y="3502968"/>
            <a:ext cx="6335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Figure 3</a:t>
            </a:r>
            <a:endParaRPr lang="en-US" sz="900" b="1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HUBDOC-169-472</_dlc_DocId>
    <_dlc_DocIdUrl xmlns="f66da2ca-f37c-4205-929f-e8e9af1907d3">
      <Url>https://intranet.wei.wisc.edu/glbrc/doe/_layouts/15/DocIdRedir.aspx?ID=HUBDOC-169-472</Url>
      <Description>HUBDOC-169-472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8474</TotalTime>
  <Words>360</Words>
  <Application>Microsoft Macintosh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879</cp:revision>
  <dcterms:created xsi:type="dcterms:W3CDTF">2010-02-04T19:54:00Z</dcterms:created>
  <dcterms:modified xsi:type="dcterms:W3CDTF">2015-04-09T17:24:07Z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284f6204-e5da-420a-94e0-28554db3845d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