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2" autoAdjust="0"/>
    <p:restoredTop sz="96405" autoAdjust="0"/>
  </p:normalViewPr>
  <p:slideViewPr>
    <p:cSldViewPr snapToGrid="0">
      <p:cViewPr>
        <p:scale>
          <a:sx n="100" d="100"/>
          <a:sy n="100" d="100"/>
        </p:scale>
        <p:origin x="-824" y="-80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4/20/17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4/20/17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73866" y="194733"/>
            <a:ext cx="6273801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Fungus-cultivating termites exhibit strikingly rapid and efficient degradation of woody biomass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667" y="6417735"/>
            <a:ext cx="85513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Li, H. </a:t>
            </a:r>
            <a:r>
              <a:rPr lang="en-US" sz="900" i="1" dirty="0"/>
              <a:t>et al.</a:t>
            </a:r>
            <a:r>
              <a:rPr lang="en-US" sz="900" dirty="0"/>
              <a:t> </a:t>
            </a:r>
            <a:r>
              <a:rPr lang="en-US" sz="900" dirty="0" smtClean="0"/>
              <a:t>“</a:t>
            </a:r>
            <a:r>
              <a:rPr lang="en-US" sz="900" dirty="0" err="1" smtClean="0"/>
              <a:t>Lignocellulosic</a:t>
            </a:r>
            <a:r>
              <a:rPr lang="en-US" sz="900" dirty="0" smtClean="0"/>
              <a:t> pretreatment in a fungus-cultivating termite</a:t>
            </a:r>
            <a:r>
              <a:rPr lang="en-US" sz="900" b="1" dirty="0" smtClean="0"/>
              <a:t>.</a:t>
            </a:r>
            <a:r>
              <a:rPr lang="en-US" sz="900" b="1" dirty="0"/>
              <a:t>”</a:t>
            </a:r>
            <a:r>
              <a:rPr lang="en-US" sz="900" dirty="0"/>
              <a:t> </a:t>
            </a:r>
            <a:r>
              <a:rPr lang="en-US" sz="900" i="1" dirty="0" smtClean="0"/>
              <a:t>Proc. Natl. Acad. Sci. </a:t>
            </a:r>
            <a:r>
              <a:rPr lang="en-US" sz="900" i="1" smtClean="0"/>
              <a:t>USA </a:t>
            </a:r>
            <a:r>
              <a:rPr lang="en-US" sz="900" smtClean="0"/>
              <a:t>(</a:t>
            </a:r>
            <a:r>
              <a:rPr lang="en-US" sz="900" dirty="0" smtClean="0"/>
              <a:t>2017) </a:t>
            </a:r>
            <a:r>
              <a:rPr lang="en-US" sz="900" dirty="0"/>
              <a:t>[DOI</a:t>
            </a:r>
            <a:r>
              <a:rPr lang="en-US" sz="900" dirty="0" smtClean="0"/>
              <a:t>: </a:t>
            </a:r>
            <a:r>
              <a:rPr lang="pt-BR" sz="900" dirty="0"/>
              <a:t>10.1073/pnas.1618360114</a:t>
            </a:r>
            <a:r>
              <a:rPr lang="en-US" sz="900" dirty="0" smtClean="0"/>
              <a:t>]</a:t>
            </a:r>
            <a:r>
              <a:rPr lang="en-US" sz="900" dirty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81612"/>
            <a:ext cx="43603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Characterize the natural </a:t>
            </a:r>
            <a:r>
              <a:rPr lang="en-US" sz="1400" dirty="0" err="1" smtClean="0">
                <a:latin typeface="+mn-lt"/>
              </a:rPr>
              <a:t>lignocellulosic</a:t>
            </a:r>
            <a:r>
              <a:rPr lang="en-US" sz="1400" dirty="0" smtClean="0">
                <a:latin typeface="+mn-lt"/>
              </a:rPr>
              <a:t> degradation system in fungus-cultivating termites.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55234"/>
            <a:ext cx="4301067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sz="1400" dirty="0" smtClean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   Maintain fungus-cultivating termite (</a:t>
            </a:r>
            <a:r>
              <a:rPr lang="en-US" sz="1400" i="1" dirty="0" err="1" smtClean="0">
                <a:latin typeface="+mn-lt"/>
              </a:rPr>
              <a:t>Odontotermes</a:t>
            </a:r>
            <a:r>
              <a:rPr lang="en-US" sz="1400" i="1" dirty="0" smtClean="0">
                <a:latin typeface="+mn-lt"/>
              </a:rPr>
              <a:t> </a:t>
            </a:r>
            <a:r>
              <a:rPr lang="en-US" sz="1400" i="1" dirty="0" err="1" smtClean="0">
                <a:latin typeface="+mn-lt"/>
              </a:rPr>
              <a:t>formosanus</a:t>
            </a:r>
            <a:r>
              <a:rPr lang="en-US" sz="1400" dirty="0" smtClean="0">
                <a:latin typeface="+mn-lt"/>
              </a:rPr>
              <a:t>) colonies and conduct laboratory feeding experiments using poplar wood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 Analyze physical characteristics of termite colony fungus comb samples and control wood using scanning electron microscopy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  Perform acid hydrolysis compositional analysis of fungus comb material and original poplar wood to determine total sugar and lignin content</a:t>
            </a:r>
          </a:p>
          <a:p>
            <a:pPr lvl="0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   Perform structural and compositional analysis of fungus comb material and original poplar wood using 2D-NMR spectroscopy, </a:t>
            </a:r>
            <a:r>
              <a:rPr lang="en-US" sz="1400" dirty="0" err="1" smtClean="0">
                <a:latin typeface="+mn-lt"/>
              </a:rPr>
              <a:t>thermochemolysis</a:t>
            </a:r>
            <a:r>
              <a:rPr lang="en-US" sz="1400" dirty="0" smtClean="0">
                <a:latin typeface="+mn-lt"/>
              </a:rPr>
              <a:t>, and polysaccharide analysis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4775203"/>
            <a:ext cx="90085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Lignin </a:t>
            </a:r>
            <a:r>
              <a:rPr lang="en-US" sz="1400" dirty="0" err="1" smtClean="0">
                <a:latin typeface="+mn-lt"/>
              </a:rPr>
              <a:t>depolymerization</a:t>
            </a:r>
            <a:r>
              <a:rPr lang="en-US" sz="1400" dirty="0" smtClean="0">
                <a:latin typeface="+mn-lt"/>
              </a:rPr>
              <a:t> takes place during the rapid passage through the pH-neutral gut of young termite workers in a process that is striking in its speed and efficiency at destroying the traditionally-considered most recalcitrant C</a:t>
            </a:r>
            <a:r>
              <a:rPr lang="en-US" sz="1400" dirty="0"/>
              <a:t>–</a:t>
            </a:r>
            <a:r>
              <a:rPr lang="en-US" sz="1400" dirty="0" smtClean="0">
                <a:latin typeface="+mn-lt"/>
              </a:rPr>
              <a:t>C-bonded lignin structural units; this process releases the plant polysaccharide component, thereby facilitating efficient degradation of the substrate by processes subsequently occurring via the fungus-comb </a:t>
            </a:r>
            <a:r>
              <a:rPr lang="en-US" sz="1400" dirty="0" err="1" smtClean="0">
                <a:latin typeface="+mn-lt"/>
              </a:rPr>
              <a:t>microbiome</a:t>
            </a:r>
            <a:r>
              <a:rPr lang="en-US" sz="1400" dirty="0" smtClean="0">
                <a:latin typeface="+mn-lt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Thus, natural systems for lignin degradation/pretreatment are far beyond what was previously recognized and are potential sources of novel </a:t>
            </a:r>
            <a:r>
              <a:rPr lang="en-US" sz="1400" dirty="0" err="1" smtClean="0">
                <a:latin typeface="+mn-lt"/>
              </a:rPr>
              <a:t>ligninolytic</a:t>
            </a:r>
            <a:r>
              <a:rPr lang="en-US" sz="1400" dirty="0" smtClean="0">
                <a:latin typeface="+mn-lt"/>
              </a:rPr>
              <a:t> agents, enabling more efficient plant cell wall utilization.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631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April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3" name="Picture 2" descr="Cover Image story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69" y="1143001"/>
            <a:ext cx="4673598" cy="3115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6467" y="4258732"/>
            <a:ext cx="46905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The fungus </a:t>
            </a:r>
            <a:r>
              <a:rPr lang="en-US" sz="900" dirty="0" smtClean="0"/>
              <a:t>garden of </a:t>
            </a:r>
            <a:r>
              <a:rPr lang="en-US" sz="900" dirty="0"/>
              <a:t>a subterranean colony of the fungus-cultivating termite </a:t>
            </a:r>
            <a:r>
              <a:rPr lang="en-US" sz="900" i="1" dirty="0" err="1"/>
              <a:t>Odontotermes</a:t>
            </a:r>
            <a:r>
              <a:rPr lang="en-US" sz="900" i="1" dirty="0"/>
              <a:t> </a:t>
            </a:r>
            <a:r>
              <a:rPr lang="en-US" sz="900" i="1" dirty="0" err="1"/>
              <a:t>formosanus</a:t>
            </a:r>
            <a:r>
              <a:rPr lang="en-US" sz="900" dirty="0"/>
              <a:t>. W</a:t>
            </a:r>
            <a:r>
              <a:rPr lang="en-US" sz="900" dirty="0" smtClean="0"/>
              <a:t>orker </a:t>
            </a:r>
            <a:r>
              <a:rPr lang="en-US" sz="900" dirty="0"/>
              <a:t>termites ‘pre-treat’ the wood they use to grow the specialized fungus they cultivate for food. </a:t>
            </a:r>
            <a:r>
              <a:rPr lang="en-US" sz="900" dirty="0" smtClean="0"/>
              <a:t>In </a:t>
            </a:r>
            <a:r>
              <a:rPr lang="en-US" sz="900" dirty="0"/>
              <a:t>a gut transit time of under 3.5 </a:t>
            </a:r>
            <a:r>
              <a:rPr lang="en-US" sz="900" dirty="0" smtClean="0"/>
              <a:t>hours,</a:t>
            </a:r>
            <a:r>
              <a:rPr lang="en-US" sz="900" dirty="0"/>
              <a:t> young worker termites rapidly depolymerize and degrade even the most recalcitrant wood lignin structures.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HUBDOC-169-583</_dlc_DocId>
    <_dlc_DocIdUrl xmlns="f66da2ca-f37c-4205-929f-e8e9af1907d3">
      <Url>https://intranet.wei.wisc.edu/glbrc/doe/_layouts/15/DocIdRedir.aspx?ID=HUBDOC-169-583</Url>
      <Description>HUBDOC-169-583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10287</TotalTime>
  <Words>288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Krista</cp:lastModifiedBy>
  <cp:revision>977</cp:revision>
  <dcterms:created xsi:type="dcterms:W3CDTF">2010-02-04T19:54:00Z</dcterms:created>
  <dcterms:modified xsi:type="dcterms:W3CDTF">2017-04-20T13:57:30Z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2c99b4c9-1def-4e15-8827-8ac58e75c7ed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