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75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AA34"/>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7391" autoAdjust="0"/>
  </p:normalViewPr>
  <p:slideViewPr>
    <p:cSldViewPr snapToGrid="0">
      <p:cViewPr varScale="1">
        <p:scale>
          <a:sx n="124" d="100"/>
          <a:sy n="124" d="100"/>
        </p:scale>
        <p:origin x="2720" y="168"/>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7/17/20</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7/17/20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endParaRPr lang="en-US" sz="700" dirty="0"/>
          </a:p>
        </p:txBody>
      </p:sp>
    </p:spTree>
    <p:extLst>
      <p:ext uri="{BB962C8B-B14F-4D97-AF65-F5344CB8AC3E}">
        <p14:creationId xmlns:p14="http://schemas.microsoft.com/office/powerpoint/2010/main" val="340643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655730" y="383260"/>
            <a:ext cx="5981951" cy="461665"/>
          </a:xfrm>
          <a:prstGeom prst="rect">
            <a:avLst/>
          </a:prstGeom>
          <a:noFill/>
        </p:spPr>
        <p:txBody>
          <a:bodyPr wrap="square" rtlCol="0">
            <a:spAutoFit/>
          </a:bodyPr>
          <a:lstStyle/>
          <a:p>
            <a:r>
              <a:rPr lang="en-US" sz="2400" b="1" dirty="0"/>
              <a:t>Bacterial production of furan fatty acids</a:t>
            </a:r>
          </a:p>
        </p:txBody>
      </p:sp>
      <p:sp>
        <p:nvSpPr>
          <p:cNvPr id="6" name="TextBox 5"/>
          <p:cNvSpPr txBox="1"/>
          <p:nvPr/>
        </p:nvSpPr>
        <p:spPr>
          <a:xfrm>
            <a:off x="-25984" y="6351445"/>
            <a:ext cx="9175197" cy="230832"/>
          </a:xfrm>
          <a:prstGeom prst="rect">
            <a:avLst/>
          </a:prstGeom>
          <a:noFill/>
        </p:spPr>
        <p:txBody>
          <a:bodyPr wrap="square" rtlCol="0">
            <a:spAutoFit/>
          </a:bodyPr>
          <a:lstStyle/>
          <a:p>
            <a:r>
              <a:rPr lang="fr-FR" sz="900" dirty="0" err="1"/>
              <a:t>Lemke</a:t>
            </a:r>
            <a:r>
              <a:rPr lang="fr-FR" sz="900" dirty="0"/>
              <a:t>, R.A.S., et al. “A </a:t>
            </a:r>
            <a:r>
              <a:rPr lang="fr-FR" sz="900" dirty="0" err="1"/>
              <a:t>bacterial</a:t>
            </a:r>
            <a:r>
              <a:rPr lang="fr-FR" sz="900" dirty="0"/>
              <a:t> </a:t>
            </a:r>
            <a:r>
              <a:rPr lang="fr-FR" sz="900" dirty="0" err="1"/>
              <a:t>biosynthetic</a:t>
            </a:r>
            <a:r>
              <a:rPr lang="fr-FR" sz="900" dirty="0"/>
              <a:t> </a:t>
            </a:r>
            <a:r>
              <a:rPr lang="fr-FR" sz="900" dirty="0" err="1"/>
              <a:t>pathway</a:t>
            </a:r>
            <a:r>
              <a:rPr lang="fr-FR" sz="900" dirty="0"/>
              <a:t> for </a:t>
            </a:r>
            <a:r>
              <a:rPr lang="fr-FR" sz="900" dirty="0" err="1"/>
              <a:t>methylated</a:t>
            </a:r>
            <a:r>
              <a:rPr lang="fr-FR" sz="900" dirty="0"/>
              <a:t> </a:t>
            </a:r>
            <a:r>
              <a:rPr lang="fr-FR" sz="900" dirty="0" err="1"/>
              <a:t>furan</a:t>
            </a:r>
            <a:r>
              <a:rPr lang="fr-FR" sz="900" dirty="0"/>
              <a:t> </a:t>
            </a:r>
            <a:r>
              <a:rPr lang="fr-FR" sz="900" dirty="0" err="1"/>
              <a:t>fatty</a:t>
            </a:r>
            <a:r>
              <a:rPr lang="fr-FR" sz="900" dirty="0"/>
              <a:t> </a:t>
            </a:r>
            <a:r>
              <a:rPr lang="fr-FR" sz="900" dirty="0" err="1"/>
              <a:t>acids</a:t>
            </a:r>
            <a:r>
              <a:rPr lang="fr-FR" sz="900" dirty="0"/>
              <a:t>.” Journal of </a:t>
            </a:r>
            <a:r>
              <a:rPr lang="fr-FR" sz="900" dirty="0" err="1"/>
              <a:t>Biological</a:t>
            </a:r>
            <a:r>
              <a:rPr lang="fr-FR" sz="900" dirty="0"/>
              <a:t> </a:t>
            </a:r>
            <a:r>
              <a:rPr lang="fr-FR" sz="900" dirty="0" err="1"/>
              <a:t>Chemistry</a:t>
            </a:r>
            <a:r>
              <a:rPr lang="fr-FR" sz="900" dirty="0"/>
              <a:t> 295, 9786-9801 (2020). [DOI: 10.1074/jbc.RA120.013697]</a:t>
            </a:r>
            <a:endParaRPr lang="en-US" sz="900" dirty="0"/>
          </a:p>
        </p:txBody>
      </p:sp>
      <p:sp>
        <p:nvSpPr>
          <p:cNvPr id="7" name="TextBox 6"/>
          <p:cNvSpPr txBox="1"/>
          <p:nvPr/>
        </p:nvSpPr>
        <p:spPr>
          <a:xfrm>
            <a:off x="0" y="1141264"/>
            <a:ext cx="5049371" cy="1052952"/>
          </a:xfrm>
          <a:prstGeom prst="rect">
            <a:avLst/>
          </a:prstGeom>
          <a:noFill/>
        </p:spPr>
        <p:txBody>
          <a:bodyPr wrap="square" rtlCol="0">
            <a:spAutoFit/>
          </a:bodyPr>
          <a:lstStyle/>
          <a:p>
            <a:r>
              <a:rPr lang="en-US" b="1" u="sng" dirty="0">
                <a:solidFill>
                  <a:schemeClr val="accent1">
                    <a:lumMod val="75000"/>
                  </a:schemeClr>
                </a:solidFill>
                <a:latin typeface="+mn-lt"/>
              </a:rPr>
              <a:t>Objective</a:t>
            </a:r>
            <a:r>
              <a:rPr lang="en-US" dirty="0">
                <a:latin typeface="+mn-lt"/>
              </a:rPr>
              <a:t> </a:t>
            </a:r>
            <a:endParaRPr lang="en-US" sz="1400" dirty="0">
              <a:latin typeface="Calibri" panose="020F0502020204030204" pitchFamily="34" charset="0"/>
              <a:cs typeface="Calibri" panose="020F0502020204030204" pitchFamily="34" charset="0"/>
            </a:endParaRPr>
          </a:p>
          <a:p>
            <a:r>
              <a:rPr lang="en-US" sz="1400" dirty="0">
                <a:latin typeface="Calibri" panose="020F0502020204030204" pitchFamily="34" charset="0"/>
                <a:cs typeface="Calibri" panose="020F0502020204030204" pitchFamily="34" charset="0"/>
              </a:rPr>
              <a:t>Decipher the bacterial furan fatty acid biosynthetic pathway by identifying the genes necessary and sufficient to produce specific furan fatty acid products and intermediates.</a:t>
            </a:r>
            <a:endParaRPr lang="en-US" sz="1400" dirty="0">
              <a:solidFill>
                <a:srgbClr val="000000"/>
              </a:solidFill>
              <a:latin typeface="Calibri" panose="020F0502020204030204" pitchFamily="34" charset="0"/>
              <a:cs typeface="Calibri" panose="020F0502020204030204" pitchFamily="34" charset="0"/>
            </a:endParaRPr>
          </a:p>
        </p:txBody>
      </p:sp>
      <p:sp>
        <p:nvSpPr>
          <p:cNvPr id="9" name="TextBox 8"/>
          <p:cNvSpPr txBox="1"/>
          <p:nvPr/>
        </p:nvSpPr>
        <p:spPr>
          <a:xfrm>
            <a:off x="-4583" y="4090072"/>
            <a:ext cx="5195148" cy="2176239"/>
          </a:xfrm>
          <a:prstGeom prst="rect">
            <a:avLst/>
          </a:prstGeom>
          <a:noFill/>
        </p:spPr>
        <p:txBody>
          <a:bodyPr wrap="square" rtlCol="0">
            <a:spAutoFit/>
          </a:bodyPr>
          <a:lstStyle/>
          <a:p>
            <a:r>
              <a:rPr lang="en-US" b="1" u="sng" dirty="0">
                <a:solidFill>
                  <a:schemeClr val="accent1">
                    <a:lumMod val="75000"/>
                  </a:schemeClr>
                </a:solidFill>
                <a:latin typeface="+mn-lt"/>
              </a:rPr>
              <a:t>Results/Impacts</a:t>
            </a:r>
          </a:p>
          <a:p>
            <a:pPr marL="285750" indent="-285750">
              <a:buFont typeface="Wingdings" panose="05000000000000000000" pitchFamily="2" charset="2"/>
              <a:buChar char="Ø"/>
            </a:pPr>
            <a:r>
              <a:rPr lang="en-US" sz="1400" dirty="0">
                <a:latin typeface="Calibri" panose="020F0502020204030204" pitchFamily="34" charset="0"/>
                <a:cs typeface="Calibri" panose="020F0502020204030204" pitchFamily="34" charset="0"/>
              </a:rPr>
              <a:t>GLBRC researchers have described a previously unknown bacterial biosynthetic pathway for furan fatty acid biosynthesis, including identification of enzymes, intermediates, and cofactors. </a:t>
            </a:r>
          </a:p>
          <a:p>
            <a:pPr marL="285750" indent="-285750">
              <a:buFont typeface="Wingdings" panose="05000000000000000000" pitchFamily="2" charset="2"/>
              <a:buChar char="Ø"/>
            </a:pPr>
            <a:r>
              <a:rPr lang="en-US" sz="1400" dirty="0">
                <a:latin typeface="Calibri" panose="020F0502020204030204" pitchFamily="34" charset="0"/>
                <a:cs typeface="Calibri" panose="020F0502020204030204" pitchFamily="34" charset="0"/>
              </a:rPr>
              <a:t>These studies provide important new insights into the biosynthesis of furan rings, information to predict the presence of similar biosynthetic pathways, and identify genes that can be used to engineer increased production of furan fatty acids for use as fuel additives, lubricants, and other industrial products.</a:t>
            </a: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a:effectLst>
                  <a:outerShdw blurRad="38100" dist="38100" dir="2700000" algn="tl">
                    <a:srgbClr val="000000">
                      <a:alpha val="43137"/>
                    </a:srgbClr>
                  </a:outerShdw>
                </a:effectLst>
                <a:latin typeface="Times New Roman" pitchFamily="18" charset="0"/>
                <a:cs typeface="Times New Roman" pitchFamily="18" charset="0"/>
              </a:rPr>
              <a:t>BRC Science Highlight</a:t>
            </a:r>
          </a:p>
        </p:txBody>
      </p:sp>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algn="ctr" eaLnBrk="0" fontAlgn="auto" hangingPunct="0">
              <a:lnSpc>
                <a:spcPct val="90000"/>
              </a:lnSpc>
              <a:spcBef>
                <a:spcPts val="0"/>
              </a:spcBef>
              <a:spcAft>
                <a:spcPts val="0"/>
              </a:spcAft>
              <a:defRPr/>
            </a:pPr>
            <a:r>
              <a:rPr lang="en-US" sz="1200" b="1" dirty="0">
                <a:solidFill>
                  <a:schemeClr val="bg1"/>
                </a:solidFill>
                <a:latin typeface="+mn-lt"/>
                <a:ea typeface="Rod"/>
                <a:cs typeface="Rod"/>
              </a:rPr>
              <a:t>GLBRC July  2020</a:t>
            </a:r>
          </a:p>
        </p:txBody>
      </p:sp>
      <p:sp>
        <p:nvSpPr>
          <p:cNvPr id="8" name="TextBox 7"/>
          <p:cNvSpPr txBox="1"/>
          <p:nvPr/>
        </p:nvSpPr>
        <p:spPr>
          <a:xfrm>
            <a:off x="-4583" y="2074050"/>
            <a:ext cx="5049371" cy="2092881"/>
          </a:xfrm>
          <a:prstGeom prst="rect">
            <a:avLst/>
          </a:prstGeom>
          <a:noFill/>
        </p:spPr>
        <p:txBody>
          <a:bodyPr wrap="square" rtlCol="0">
            <a:spAutoFit/>
          </a:bodyPr>
          <a:lstStyle/>
          <a:p>
            <a:r>
              <a:rPr lang="en-US" b="1" u="sng" dirty="0">
                <a:solidFill>
                  <a:schemeClr val="accent1">
                    <a:lumMod val="75000"/>
                  </a:schemeClr>
                </a:solidFill>
                <a:latin typeface="+mn-lt"/>
              </a:rPr>
              <a:t>Approach</a:t>
            </a:r>
            <a:endParaRPr lang="en-US" dirty="0">
              <a:latin typeface="+mn-lt"/>
            </a:endParaRPr>
          </a:p>
          <a:p>
            <a:pPr marL="285750" lvl="0" indent="-285750">
              <a:buFont typeface="Wingdings" charset="2"/>
              <a:buChar char="Ø"/>
            </a:pPr>
            <a:r>
              <a:rPr lang="en-US" sz="1400" dirty="0">
                <a:latin typeface="Calibri" panose="020F0502020204030204" pitchFamily="34" charset="0"/>
                <a:cs typeface="Calibri" panose="020F0502020204030204" pitchFamily="34" charset="0"/>
              </a:rPr>
              <a:t>Use gas chromatography–mass spectrometry (GCMS) to determine the phospholipid composition of a series of mutants to identify the genes and cofactors needed for individual steps in production of furan fatty acids.  </a:t>
            </a:r>
          </a:p>
          <a:p>
            <a:pPr marL="285750" lvl="0" indent="-285750">
              <a:buFont typeface="Wingdings" charset="2"/>
              <a:buChar char="Ø"/>
            </a:pPr>
            <a:r>
              <a:rPr lang="en-US" sz="1400" dirty="0">
                <a:latin typeface="Calibri" panose="020F0502020204030204" pitchFamily="34" charset="0"/>
                <a:cs typeface="Calibri" panose="020F0502020204030204" pitchFamily="34" charset="0"/>
              </a:rPr>
              <a:t>Identify the chemical structures of intermediates in the bacterial furan fatty acid biosynthetic pathway. </a:t>
            </a:r>
          </a:p>
          <a:p>
            <a:pPr marL="285750" lvl="0" indent="-285750">
              <a:buFont typeface="Wingdings" charset="2"/>
              <a:buChar char="Ø"/>
            </a:pPr>
            <a:r>
              <a:rPr lang="en-US" sz="1400" dirty="0">
                <a:latin typeface="Calibri" panose="020F0502020204030204" pitchFamily="34" charset="0"/>
                <a:cs typeface="Calibri" panose="020F0502020204030204" pitchFamily="34" charset="0"/>
              </a:rPr>
              <a:t>Conduct isotopic studies to determine the source of the oxygen in the furan ring of these acids. </a:t>
            </a:r>
          </a:p>
        </p:txBody>
      </p:sp>
      <p:pic>
        <p:nvPicPr>
          <p:cNvPr id="13" name="Picture 2"/>
          <p:cNvPicPr>
            <a:picLocks noChangeAspect="1" noChangeArrowheads="1"/>
          </p:cNvPicPr>
          <p:nvPr/>
        </p:nvPicPr>
        <p:blipFill>
          <a:blip r:embed="rId3" cstate="print"/>
          <a:srcRect/>
          <a:stretch>
            <a:fillRect/>
          </a:stretch>
        </p:blipFill>
        <p:spPr bwMode="auto">
          <a:xfrm>
            <a:off x="137291" y="356736"/>
            <a:ext cx="1728787" cy="764523"/>
          </a:xfrm>
          <a:prstGeom prst="rect">
            <a:avLst/>
          </a:prstGeom>
          <a:noFill/>
          <a:ln w="9525">
            <a:noFill/>
            <a:miter lim="800000"/>
            <a:headEnd/>
            <a:tailEnd/>
          </a:ln>
        </p:spPr>
      </p:pic>
      <p:sp>
        <p:nvSpPr>
          <p:cNvPr id="11" name="TextBox 10">
            <a:extLst>
              <a:ext uri="{FF2B5EF4-FFF2-40B4-BE49-F238E27FC236}">
                <a16:creationId xmlns:a16="http://schemas.microsoft.com/office/drawing/2014/main" id="{73F5DE60-7C40-3542-A880-793F0640C0E8}"/>
              </a:ext>
            </a:extLst>
          </p:cNvPr>
          <p:cNvSpPr txBox="1"/>
          <p:nvPr/>
        </p:nvSpPr>
        <p:spPr>
          <a:xfrm>
            <a:off x="-481781" y="2330245"/>
            <a:ext cx="184731" cy="369332"/>
          </a:xfrm>
          <a:prstGeom prst="rect">
            <a:avLst/>
          </a:prstGeom>
          <a:noFill/>
        </p:spPr>
        <p:txBody>
          <a:bodyPr wrap="none" rtlCol="0">
            <a:spAutoFit/>
          </a:bodyPr>
          <a:lstStyle/>
          <a:p>
            <a:endParaRPr lang="en-US"/>
          </a:p>
        </p:txBody>
      </p:sp>
      <p:sp>
        <p:nvSpPr>
          <p:cNvPr id="17" name="TextBox 16">
            <a:extLst>
              <a:ext uri="{FF2B5EF4-FFF2-40B4-BE49-F238E27FC236}">
                <a16:creationId xmlns:a16="http://schemas.microsoft.com/office/drawing/2014/main" id="{12FB8FD3-CE5C-624B-8299-4C4CCB209098}"/>
              </a:ext>
            </a:extLst>
          </p:cNvPr>
          <p:cNvSpPr txBox="1"/>
          <p:nvPr/>
        </p:nvSpPr>
        <p:spPr>
          <a:xfrm>
            <a:off x="5396691" y="5489528"/>
            <a:ext cx="3446363" cy="553998"/>
          </a:xfrm>
          <a:prstGeom prst="rect">
            <a:avLst/>
          </a:prstGeom>
          <a:noFill/>
        </p:spPr>
        <p:txBody>
          <a:bodyPr wrap="square" rtlCol="0">
            <a:spAutoFit/>
          </a:bodyPr>
          <a:lstStyle/>
          <a:p>
            <a:r>
              <a:rPr lang="en-US" sz="1000" dirty="0"/>
              <a:t>GLBRC scientists identified important steps in the  production of furan fatty acids in the cellular membrane of the bacterium </a:t>
            </a:r>
            <a:r>
              <a:rPr lang="en-US" sz="1000" i="1" dirty="0" err="1"/>
              <a:t>Rhodobacter</a:t>
            </a:r>
            <a:r>
              <a:rPr lang="en-US" sz="1000" i="1" dirty="0"/>
              <a:t> </a:t>
            </a:r>
            <a:r>
              <a:rPr lang="en-US" sz="1000" i="1" dirty="0" err="1"/>
              <a:t>spheroides</a:t>
            </a:r>
            <a:r>
              <a:rPr lang="en-US" sz="1000" i="1" dirty="0"/>
              <a:t>.</a:t>
            </a:r>
          </a:p>
        </p:txBody>
      </p:sp>
      <p:pic>
        <p:nvPicPr>
          <p:cNvPr id="3" name="Picture 2">
            <a:extLst>
              <a:ext uri="{FF2B5EF4-FFF2-40B4-BE49-F238E27FC236}">
                <a16:creationId xmlns:a16="http://schemas.microsoft.com/office/drawing/2014/main" id="{777D19C7-B644-A446-B9CE-F8C1E2D89F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3032" y="1141264"/>
            <a:ext cx="3360022" cy="4348264"/>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Ready for Comms</Comments_x002c__x0020_Notes_x002c__x0020_etc>
    <PublishingExpirationDate xmlns="http://schemas.microsoft.com/sharepoint/v3" xsi:nil="true"/>
    <PublishingStartDate xmlns="http://schemas.microsoft.com/sharepoint/v3" xsi:nil="true"/>
    <_dlc_DocId xmlns="f66da2ca-f37c-4205-929f-e8e9af1907d3">HUBDOC-169-714</_dlc_DocId>
    <_dlc_DocIdUrl xmlns="f66da2ca-f37c-4205-929f-e8e9af1907d3">
      <Url>https://intranet.wei.wisc.edu/glbrc/doe/_layouts/15/DocIdRedir.aspx?ID=HUBDOC-169-714</Url>
      <Description>HUBDOC-169-714</Description>
    </_dlc_DocIdUrl>
    <_dlc_DocIdPersistId xmlns="f66da2ca-f37c-4205-929f-e8e9af1907d3">false</_dlc_DocIdPersistId>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2.xml><?xml version="1.0" encoding="utf-8"?>
<ds:datastoreItem xmlns:ds="http://schemas.openxmlformats.org/officeDocument/2006/customXml" ds:itemID="{D73A89BB-3228-4566-B5DE-ED801792271A}">
  <ds:schemaRefs>
    <ds:schemaRef ds:uri="http://schemas.microsoft.com/sharepoint/events"/>
  </ds:schemaRefs>
</ds:datastoreItem>
</file>

<file path=customXml/itemProps3.xml><?xml version="1.0" encoding="utf-8"?>
<ds:datastoreItem xmlns:ds="http://schemas.openxmlformats.org/officeDocument/2006/customXml" ds:itemID="{05E273A0-DD58-4D63-AD59-E4FD25EB50A2}">
  <ds:schemaRefs>
    <ds:schemaRef ds:uri="http://schemas.microsoft.com/office/2006/metadata/properties"/>
    <ds:schemaRef ds:uri="http://schemas.microsoft.com/office/infopath/2007/PartnerControls"/>
    <ds:schemaRef ds:uri="f66da2ca-f37c-4205-929f-e8e9af1907d3"/>
    <ds:schemaRef ds:uri="598d3dbc-fa83-42fa-b207-889270677883"/>
    <ds:schemaRef ds:uri="http://schemas.microsoft.com/sharepoint/v3"/>
  </ds:schemaRefs>
</ds:datastoreItem>
</file>

<file path=customXml/itemProps4.xml><?xml version="1.0" encoding="utf-8"?>
<ds:datastoreItem xmlns:ds="http://schemas.openxmlformats.org/officeDocument/2006/customXml" ds:itemID="{5EDED528-518D-4C69-AD84-97438F549D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6da2ca-f37c-4205-929f-e8e9af1907d3"/>
    <ds:schemaRef ds:uri="598d3dbc-fa83-42fa-b207-889270677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28333</TotalTime>
  <Words>252</Words>
  <Application>Microsoft Macintosh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PowerPoint Presentation</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palmian</dc:creator>
  <cp:keywords/>
  <cp:lastModifiedBy>Matthew Wisniewski</cp:lastModifiedBy>
  <cp:revision>1269</cp:revision>
  <dcterms:created xsi:type="dcterms:W3CDTF">2010-02-04T19:54:00Z</dcterms:created>
  <dcterms:modified xsi:type="dcterms:W3CDTF">2020-07-17T14:14:21Z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b13869b4-7f0c-4121-b37e-6db52006f568</vt:lpwstr>
  </property>
  <property fmtid="{D5CDD505-2E9C-101B-9397-08002B2CF9AE}" pid="4" name="TaxKeyword">
    <vt:lpwstr/>
  </property>
  <property fmtid="{D5CDD505-2E9C-101B-9397-08002B2CF9AE}" pid="5" name="xd_Signature">
    <vt:bool>true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