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96405" autoAdjust="0"/>
  </p:normalViewPr>
  <p:slideViewPr>
    <p:cSldViewPr snapToGrid="0">
      <p:cViewPr>
        <p:scale>
          <a:sx n="170" d="100"/>
          <a:sy n="170" d="100"/>
        </p:scale>
        <p:origin x="-56" y="-36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6553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Maize </a:t>
            </a:r>
            <a:r>
              <a:rPr lang="en-US" sz="2400" b="1" dirty="0" err="1"/>
              <a:t>Tricin-Oligolignol</a:t>
            </a:r>
            <a:r>
              <a:rPr lang="en-US" sz="2400" b="1" dirty="0"/>
              <a:t> Metabolites and their Implications for Monocot Lignification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6324601"/>
            <a:ext cx="886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W. </a:t>
            </a:r>
            <a:r>
              <a:rPr lang="en-US" sz="1000" dirty="0" err="1"/>
              <a:t>Lan</a:t>
            </a:r>
            <a:r>
              <a:rPr lang="en-US" sz="1000" dirty="0"/>
              <a:t>, </a:t>
            </a:r>
            <a:r>
              <a:rPr lang="en-US" sz="1000" i="1" dirty="0"/>
              <a:t>et al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dirty="0"/>
              <a:t>“Maize </a:t>
            </a:r>
            <a:r>
              <a:rPr lang="en-US" sz="1000" dirty="0" err="1"/>
              <a:t>tricin-oligolignol</a:t>
            </a:r>
            <a:r>
              <a:rPr lang="en-US" sz="1000" dirty="0"/>
              <a:t> metabolites and their implications for monocot lignification</a:t>
            </a:r>
            <a:r>
              <a:rPr lang="en-US" sz="1000" b="1" dirty="0"/>
              <a:t>.”</a:t>
            </a:r>
            <a:r>
              <a:rPr lang="en-US" sz="1000" dirty="0"/>
              <a:t> </a:t>
            </a:r>
            <a:r>
              <a:rPr lang="en-US" sz="1000" i="1" dirty="0"/>
              <a:t>Plant </a:t>
            </a:r>
            <a:r>
              <a:rPr lang="en-US" sz="1000" i="1" dirty="0" smtClean="0"/>
              <a:t>Physiology </a:t>
            </a:r>
            <a:r>
              <a:rPr lang="en-US" sz="1000" dirty="0" smtClean="0"/>
              <a:t>(</a:t>
            </a:r>
            <a:r>
              <a:rPr lang="en-US" sz="1000" dirty="0"/>
              <a:t>2016) [DOI: 10.1104/pp.16.02012].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0" y="1358899"/>
            <a:ext cx="4025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To elucidate the incorporation pathways of </a:t>
            </a:r>
            <a:r>
              <a:rPr lang="en-US" sz="1600" dirty="0" err="1">
                <a:latin typeface="+mn-lt"/>
              </a:rPr>
              <a:t>tricin</a:t>
            </a:r>
            <a:r>
              <a:rPr lang="en-US" sz="1600" dirty="0">
                <a:latin typeface="+mn-lt"/>
              </a:rPr>
              <a:t>, a valuable </a:t>
            </a:r>
            <a:r>
              <a:rPr lang="en-US" sz="1600" dirty="0" smtClean="0">
                <a:latin typeface="+mn-lt"/>
              </a:rPr>
              <a:t>chemical </a:t>
            </a:r>
            <a:r>
              <a:rPr lang="en-US" sz="1600" dirty="0" smtClean="0">
                <a:latin typeface="+mn-lt"/>
              </a:rPr>
              <a:t>present in grass lignin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933" y="2408767"/>
            <a:ext cx="397933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600" dirty="0" smtClean="0">
                <a:latin typeface="+mn-lt"/>
              </a:rPr>
              <a:t>Maize metabolites were extracted from lignifying tissues and profiled using liquid chromatography-mass spectrometry-based tools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latin typeface="+mn-lt"/>
              </a:rPr>
              <a:t> Twelve </a:t>
            </a:r>
            <a:r>
              <a:rPr lang="en-US" sz="1600" dirty="0" err="1" smtClean="0">
                <a:latin typeface="+mn-lt"/>
              </a:rPr>
              <a:t>tricin</a:t>
            </a:r>
            <a:r>
              <a:rPr lang="en-US" sz="1600" dirty="0" smtClean="0">
                <a:latin typeface="+mn-lt"/>
              </a:rPr>
              <a:t>-containing products were observed and authenticated by comparison with a set of synthetic </a:t>
            </a:r>
            <a:r>
              <a:rPr lang="en-US" sz="1600" dirty="0" err="1" smtClean="0">
                <a:latin typeface="+mn-lt"/>
              </a:rPr>
              <a:t>tricin</a:t>
            </a:r>
            <a:r>
              <a:rPr lang="en-US" sz="1600" dirty="0" smtClean="0">
                <a:latin typeface="+mn-lt"/>
              </a:rPr>
              <a:t> compounds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34" y="4724397"/>
            <a:ext cx="8593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Evidence provided for </a:t>
            </a:r>
            <a:r>
              <a:rPr lang="en-US" sz="1600" dirty="0" err="1" smtClean="0">
                <a:latin typeface="+mn-lt"/>
              </a:rPr>
              <a:t>tricin’s</a:t>
            </a:r>
            <a:r>
              <a:rPr lang="en-US" sz="1600" dirty="0" smtClean="0">
                <a:latin typeface="+mn-lt"/>
              </a:rPr>
              <a:t> role in lignification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Compelling support for the combinatorial nature of the lignification process itself</a:t>
            </a:r>
            <a:endParaRPr lang="en-US" sz="1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Incorporation of tricin into monocot lignins provides a new, extractable source of this valuable flavonoid, recognized for its antioxidant, antiaging, anticancer, and </a:t>
            </a:r>
            <a:r>
              <a:rPr lang="en-US" sz="1600" dirty="0" smtClean="0">
                <a:latin typeface="+mn-lt"/>
              </a:rPr>
              <a:t>cardio-protective </a:t>
            </a:r>
            <a:r>
              <a:rPr lang="en-US" sz="1600" dirty="0" smtClean="0">
                <a:latin typeface="+mn-lt"/>
              </a:rPr>
              <a:t>properties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June 2016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 descr="Tricin combinatorial figure ex TOC T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1168399"/>
            <a:ext cx="4524288" cy="37789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HUBDOC-169-536</_dlc_DocId>
    <_dlc_DocIdUrl xmlns="f66da2ca-f37c-4205-929f-e8e9af1907d3">
      <Url>https://intranet.wei.wisc.edu/glbrc/doe/_layouts/15/DocIdRedir.aspx?ID=HUBDOC-169-536</Url>
      <Description>HUBDOC-169-536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8379</TotalTime>
  <Words>171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Krista</cp:lastModifiedBy>
  <cp:revision>878</cp:revision>
  <dcterms:created xsi:type="dcterms:W3CDTF">2010-02-04T19:54:00Z</dcterms:created>
  <dcterms:modified xsi:type="dcterms:W3CDTF">2016-06-01T18:02:32Z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fe9bbf2b-0401-4789-b9e1-f2da7be77ce9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