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2" autoAdjust="0"/>
    <p:restoredTop sz="96405" autoAdjust="0"/>
  </p:normalViewPr>
  <p:slideViewPr>
    <p:cSldViewPr>
      <p:cViewPr>
        <p:scale>
          <a:sx n="100" d="100"/>
          <a:sy n="100" d="100"/>
        </p:scale>
        <p:origin x="-1752" y="-1344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10/28/15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10/28/15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gi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n-lt"/>
              </a:rPr>
              <a:t>Tricin</a:t>
            </a:r>
            <a:r>
              <a:rPr lang="en-US" sz="2400" b="1" dirty="0" smtClean="0">
                <a:latin typeface="+mn-lt"/>
              </a:rPr>
              <a:t>, a flavonoid monomer in monocot lignification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172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Lan</a:t>
            </a:r>
            <a:r>
              <a:rPr lang="en-US" sz="1200" dirty="0" smtClean="0"/>
              <a:t> W, Lu F, </a:t>
            </a:r>
            <a:r>
              <a:rPr lang="en-US" sz="1200" dirty="0" err="1" smtClean="0"/>
              <a:t>Regner</a:t>
            </a:r>
            <a:r>
              <a:rPr lang="en-US" sz="1200" dirty="0" smtClean="0"/>
              <a:t> M, Zhu Y, </a:t>
            </a:r>
            <a:r>
              <a:rPr lang="en-US" sz="1200" dirty="0" err="1" smtClean="0"/>
              <a:t>Rencoret</a:t>
            </a:r>
            <a:r>
              <a:rPr lang="en-US" sz="1200" dirty="0" smtClean="0"/>
              <a:t> J, Ralph SA, </a:t>
            </a:r>
            <a:r>
              <a:rPr lang="en-US" sz="1200" dirty="0" err="1" smtClean="0"/>
              <a:t>Zakai</a:t>
            </a:r>
            <a:r>
              <a:rPr lang="en-US" sz="1200" dirty="0" smtClean="0"/>
              <a:t> UI, </a:t>
            </a:r>
            <a:r>
              <a:rPr lang="en-US" sz="1200" dirty="0" err="1" smtClean="0"/>
              <a:t>Morreel</a:t>
            </a:r>
            <a:r>
              <a:rPr lang="en-US" sz="1200" dirty="0"/>
              <a:t> </a:t>
            </a:r>
            <a:r>
              <a:rPr lang="en-US" sz="1200" dirty="0" smtClean="0"/>
              <a:t>K, </a:t>
            </a:r>
            <a:r>
              <a:rPr lang="en-US" sz="1200" dirty="0" err="1" smtClean="0"/>
              <a:t>Boerjan</a:t>
            </a:r>
            <a:r>
              <a:rPr lang="en-US" sz="1200" dirty="0" smtClean="0"/>
              <a:t> W, Ralph J (2015</a:t>
            </a:r>
            <a:r>
              <a:rPr lang="en-US" sz="1200" dirty="0"/>
              <a:t>)</a:t>
            </a:r>
            <a:r>
              <a:rPr lang="en-US" sz="1200" dirty="0" smtClean="0"/>
              <a:t> </a:t>
            </a:r>
            <a:r>
              <a:rPr lang="en-US" sz="1200" i="1" dirty="0" err="1" smtClean="0"/>
              <a:t>Tricin</a:t>
            </a:r>
            <a:r>
              <a:rPr lang="en-US" sz="1200" i="1" dirty="0" smtClean="0"/>
              <a:t>, a flavonoid </a:t>
            </a:r>
            <a:r>
              <a:rPr lang="en-US" sz="1200" i="1" dirty="0"/>
              <a:t>m</a:t>
            </a:r>
            <a:r>
              <a:rPr lang="en-US" sz="1200" i="1" dirty="0" smtClean="0"/>
              <a:t>onomer in monocot lignification</a:t>
            </a:r>
            <a:r>
              <a:rPr lang="en-US" sz="1200" dirty="0" smtClean="0"/>
              <a:t>. </a:t>
            </a:r>
            <a:r>
              <a:rPr lang="en-US" sz="1200" b="1" dirty="0" smtClean="0"/>
              <a:t>Plant Physiology </a:t>
            </a:r>
            <a:r>
              <a:rPr lang="en-US" sz="1200" dirty="0" smtClean="0"/>
              <a:t>167, 1284-1295.  </a:t>
            </a:r>
            <a:endParaRPr lang="en-US" sz="12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066800"/>
            <a:ext cx="44196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To provide proof that </a:t>
            </a:r>
            <a:r>
              <a:rPr lang="en-US" sz="1600" dirty="0" err="1" smtClean="0">
                <a:latin typeface="+mn-lt"/>
              </a:rPr>
              <a:t>tricin</a:t>
            </a:r>
            <a:r>
              <a:rPr lang="en-US" sz="1600" dirty="0" smtClean="0">
                <a:latin typeface="+mn-lt"/>
              </a:rPr>
              <a:t> is involved in lignification and establish the mechanism by which it incorporates into the lignin polymer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1828800"/>
            <a:ext cx="4648200" cy="2893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1600" dirty="0" smtClean="0">
                <a:latin typeface="+mn-lt"/>
              </a:rPr>
              <a:t>Synthesize the 4</a:t>
            </a:r>
            <a:r>
              <a:rPr lang="uk-UA" sz="1600" dirty="0">
                <a:latin typeface="+mn-lt"/>
              </a:rPr>
              <a:t>'</a:t>
            </a:r>
            <a:r>
              <a:rPr lang="en-US" sz="1600" dirty="0" smtClean="0">
                <a:latin typeface="+mn-lt"/>
              </a:rPr>
              <a:t>-</a:t>
            </a:r>
            <a:r>
              <a:rPr lang="en-US" sz="1600" i="1" dirty="0" smtClean="0">
                <a:latin typeface="+mn-lt"/>
              </a:rPr>
              <a:t>O</a:t>
            </a:r>
            <a:r>
              <a:rPr lang="en-US" sz="1600" dirty="0" smtClean="0">
                <a:latin typeface="+mn-lt"/>
              </a:rPr>
              <a:t>-</a:t>
            </a:r>
            <a:r>
              <a:rPr lang="en-US" sz="1600" i="1" dirty="0" smtClean="0">
                <a:latin typeface="Symbol" charset="2"/>
                <a:cs typeface="Symbol" charset="2"/>
              </a:rPr>
              <a:t>b</a:t>
            </a:r>
            <a:r>
              <a:rPr lang="en-US" sz="1600" dirty="0" smtClean="0">
                <a:latin typeface="+mn-lt"/>
              </a:rPr>
              <a:t>-coupling products of tricin with the monolignols (</a:t>
            </a:r>
            <a:r>
              <a:rPr lang="en-US" sz="1600" i="1" dirty="0" smtClean="0">
                <a:latin typeface="+mn-lt"/>
              </a:rPr>
              <a:t>p</a:t>
            </a:r>
            <a:r>
              <a:rPr lang="en-US" sz="1600" dirty="0" smtClean="0">
                <a:latin typeface="+mn-lt"/>
              </a:rPr>
              <a:t>-coumaryl, coniferyl, and sinapyl alcohols), along with the trimer that would result from </a:t>
            </a:r>
            <a:r>
              <a:rPr lang="en-US" sz="1600" dirty="0" err="1" smtClean="0">
                <a:latin typeface="+mn-lt"/>
              </a:rPr>
              <a:t>tricin’s</a:t>
            </a:r>
            <a:r>
              <a:rPr lang="en-US" sz="1600" dirty="0" smtClean="0">
                <a:latin typeface="+mn-lt"/>
              </a:rPr>
              <a:t> 4</a:t>
            </a:r>
            <a:r>
              <a:rPr lang="uk-UA" sz="1600" dirty="0" smtClean="0"/>
              <a:t>'</a:t>
            </a:r>
            <a:r>
              <a:rPr lang="en-US" sz="1600" dirty="0" smtClean="0">
                <a:latin typeface="+mn-lt"/>
              </a:rPr>
              <a:t>-</a:t>
            </a:r>
            <a:r>
              <a:rPr lang="en-US" sz="1600" i="1" dirty="0" smtClean="0">
                <a:latin typeface="+mn-lt"/>
              </a:rPr>
              <a:t>O</a:t>
            </a:r>
            <a:r>
              <a:rPr lang="en-US" sz="1600" dirty="0" smtClean="0">
                <a:latin typeface="+mn-lt"/>
              </a:rPr>
              <a:t>-</a:t>
            </a:r>
            <a:r>
              <a:rPr lang="en-US" sz="1600" i="1" dirty="0" smtClean="0">
                <a:latin typeface="Symbol" charset="2"/>
                <a:cs typeface="Symbol" charset="2"/>
              </a:rPr>
              <a:t>b</a:t>
            </a:r>
            <a:r>
              <a:rPr lang="en-US" sz="1600" dirty="0" smtClean="0">
                <a:latin typeface="+mn-lt"/>
              </a:rPr>
              <a:t>-coupling with sinapyl alcohol and then coniferyl alcohol</a:t>
            </a: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>
                <a:latin typeface="+mn-lt"/>
              </a:rPr>
              <a:t> Apply two standard methods to determine whether tricin is capable of reacting with monolignols under radical coupling conditions; elucidate the nature of the resulting products by NMR</a:t>
            </a:r>
            <a:endParaRPr lang="en-US" sz="1600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>
                <a:latin typeface="+mn-lt"/>
              </a:rPr>
              <a:t> Characterize fractionated maize lignin using NMR</a:t>
            </a:r>
            <a:endParaRPr lang="en-US" sz="16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572000"/>
            <a:ext cx="8763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err="1" smtClean="0">
                <a:latin typeface="+mn-lt"/>
              </a:rPr>
              <a:t>Tricin</a:t>
            </a:r>
            <a:r>
              <a:rPr lang="en-US" sz="1600" dirty="0" smtClean="0">
                <a:latin typeface="+mn-lt"/>
              </a:rPr>
              <a:t> is able to couple with </a:t>
            </a:r>
            <a:r>
              <a:rPr lang="en-US" sz="1600" dirty="0" err="1" smtClean="0">
                <a:latin typeface="+mn-lt"/>
              </a:rPr>
              <a:t>monolignols</a:t>
            </a:r>
            <a:r>
              <a:rPr lang="en-US" sz="1600" dirty="0" smtClean="0">
                <a:latin typeface="+mn-lt"/>
              </a:rPr>
              <a:t> and participate in lignification, and regularly does so in monocots where </a:t>
            </a:r>
            <a:r>
              <a:rPr lang="en-US" sz="1600" dirty="0" err="1" smtClean="0">
                <a:latin typeface="+mn-lt"/>
              </a:rPr>
              <a:t>tricin</a:t>
            </a:r>
            <a:r>
              <a:rPr lang="en-US" sz="1600" dirty="0" smtClean="0">
                <a:latin typeface="+mn-lt"/>
              </a:rPr>
              <a:t> is found covalently bound within the lignin polymer itself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err="1" smtClean="0">
                <a:latin typeface="+mn-lt"/>
              </a:rPr>
              <a:t>Tricin</a:t>
            </a:r>
            <a:r>
              <a:rPr lang="en-US" sz="1600" dirty="0" smtClean="0">
                <a:latin typeface="+mn-lt"/>
              </a:rPr>
              <a:t> acts as an initiator, as it is only found at the beginning of the polymer chain</a:t>
            </a:r>
            <a:endParaRPr lang="en-US" sz="16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Incorporation of tricin into monocot lignins provides a new, extractable source of this valuable flavonoid, recognized for its antioxidant</a:t>
            </a:r>
            <a:r>
              <a:rPr lang="en-US" sz="1600" smtClean="0">
                <a:latin typeface="+mn-lt"/>
              </a:rPr>
              <a:t>, </a:t>
            </a:r>
            <a:r>
              <a:rPr lang="en-US" sz="1600" smtClean="0">
                <a:latin typeface="+mn-lt"/>
              </a:rPr>
              <a:t>anti-aging</a:t>
            </a:r>
            <a:r>
              <a:rPr lang="en-US" sz="1600" dirty="0" smtClean="0">
                <a:latin typeface="+mn-lt"/>
              </a:rPr>
              <a:t>, anticancer, and </a:t>
            </a:r>
            <a:r>
              <a:rPr lang="en-US" sz="1600" dirty="0" err="1" smtClean="0">
                <a:latin typeface="+mn-lt"/>
              </a:rPr>
              <a:t>cardioprotective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properties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October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352" y="1075267"/>
            <a:ext cx="2936255" cy="12572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245" y="2429549"/>
            <a:ext cx="3056467" cy="229235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 read through and send off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HUBDOC-169-506</_dlc_DocId>
    <_dlc_DocIdUrl xmlns="f66da2ca-f37c-4205-929f-e8e9af1907d3">
      <Url>https://intranet.wei.wisc.edu/glbrc/doe/_layouts/15/DocIdRedir.aspx?ID=HUBDOC-169-506</Url>
      <Description>HUBDOC-169-506</Description>
    </_dlc_DocIdUrl>
    <_dlc_DocIdPersistId xmlns="f66da2ca-f37c-4205-929f-e8e9af1907d3">false</_dlc_DocIdPersistId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8198</TotalTime>
  <Words>267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Leslie Shown</cp:lastModifiedBy>
  <cp:revision>867</cp:revision>
  <dcterms:created xsi:type="dcterms:W3CDTF">2010-02-04T19:54:00Z</dcterms:created>
  <dcterms:modified xsi:type="dcterms:W3CDTF">2015-10-28T14:49:38Z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dd517298-88c8-4c9a-ad6e-d97fec164354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