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handoutMasterIdLst>
    <p:handoutMasterId r:id="rId8"/>
  </p:handoutMasterIdLst>
  <p:sldIdLst>
    <p:sldId id="437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475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28AA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442" autoAdjust="0"/>
    <p:restoredTop sz="96405" autoAdjust="0"/>
  </p:normalViewPr>
  <p:slideViewPr>
    <p:cSldViewPr>
      <p:cViewPr>
        <p:scale>
          <a:sx n="100" d="100"/>
          <a:sy n="100" d="100"/>
        </p:scale>
        <p:origin x="-1752" y="-1344"/>
      </p:cViewPr>
      <p:guideLst>
        <p:guide orient="horz" pos="2160"/>
        <p:guide pos="47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11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customXml" Target="../customXml/item4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1933470-C82D-4D91-BC44-EDDF0F3DAA3C}" type="datetimeFigureOut">
              <a:rPr lang="en-US"/>
              <a:pPr>
                <a:defRPr/>
              </a:pPr>
              <a:t>10/28/15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DC09BA1-F2D0-444F-980D-8F03A3EE7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369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1BB9D18-7567-4D19-8665-5AE6C32131D1}" type="datetimeFigureOut">
              <a:rPr lang="en-US"/>
              <a:pPr>
                <a:defRPr/>
              </a:pPr>
              <a:t>10/28/15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June 13-15,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349337F-5096-4607-B08E-5CD7BA64E5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9943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A3CBC3-7A8E-4EEE-BFC3-2F119B62009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700" b="1" dirty="0" smtClean="0"/>
              <a:t>Notes:</a:t>
            </a:r>
          </a:p>
          <a:p>
            <a:pPr eaLnBrk="1" hangingPunct="1">
              <a:lnSpc>
                <a:spcPct val="80000"/>
              </a:lnSpc>
            </a:pPr>
            <a:r>
              <a:rPr lang="en-US" sz="700" b="0" dirty="0" smtClean="0"/>
              <a:t>text</a:t>
            </a:r>
          </a:p>
          <a:p>
            <a:pPr eaLnBrk="1" hangingPunct="1">
              <a:lnSpc>
                <a:spcPct val="80000"/>
              </a:lnSpc>
            </a:pPr>
            <a:endParaRPr lang="en-US" sz="700" b="1" dirty="0" smtClean="0"/>
          </a:p>
          <a:p>
            <a:pPr eaLnBrk="1" hangingPunct="1">
              <a:lnSpc>
                <a:spcPct val="80000"/>
              </a:lnSpc>
            </a:pPr>
            <a:r>
              <a:rPr lang="en-US" sz="700" b="1" dirty="0" smtClean="0"/>
              <a:t>Title again</a:t>
            </a:r>
            <a:r>
              <a:rPr lang="en-US" sz="700" b="1" baseline="0" dirty="0" smtClean="0"/>
              <a:t>:</a:t>
            </a:r>
            <a:endParaRPr lang="en-US" sz="700" b="1" dirty="0" smtClean="0"/>
          </a:p>
          <a:p>
            <a:pPr eaLnBrk="1" hangingPunct="1">
              <a:lnSpc>
                <a:spcPct val="80000"/>
              </a:lnSpc>
            </a:pPr>
            <a:r>
              <a:rPr lang="en-US" sz="700" dirty="0" smtClean="0"/>
              <a:t>Text 1-2 </a:t>
            </a:r>
            <a:r>
              <a:rPr lang="en-US" sz="700" smtClean="0"/>
              <a:t>sentence summary?</a:t>
            </a:r>
            <a:endParaRPr lang="en-US" sz="700" dirty="0" smtClean="0"/>
          </a:p>
        </p:txBody>
      </p:sp>
    </p:spTree>
    <p:extLst>
      <p:ext uri="{BB962C8B-B14F-4D97-AF65-F5344CB8AC3E}">
        <p14:creationId xmlns:p14="http://schemas.microsoft.com/office/powerpoint/2010/main" val="340643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FA98C-247A-46F9-A17E-E1108870C4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Rectangle 8"/>
          <p:cNvSpPr/>
          <p:nvPr userDrawn="1"/>
        </p:nvSpPr>
        <p:spPr bwMode="auto">
          <a:xfrm>
            <a:off x="0" y="6629400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235"/>
          <p:cNvSpPr>
            <a:spLocks noChangeArrowheads="1"/>
          </p:cNvSpPr>
          <p:nvPr/>
        </p:nvSpPr>
        <p:spPr bwMode="auto">
          <a:xfrm>
            <a:off x="2386013" y="6635750"/>
            <a:ext cx="6600825" cy="211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CD4BD2A-A61B-43C4-A97F-6D47483509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7" r:id="rId1"/>
    <p:sldLayoutId id="2147484088" r:id="rId2"/>
    <p:sldLayoutId id="2147484092" r:id="rId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gif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Text Box 9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12299" name="Text Box 50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5" name="TextBox 4"/>
          <p:cNvSpPr txBox="1"/>
          <p:nvPr/>
        </p:nvSpPr>
        <p:spPr>
          <a:xfrm>
            <a:off x="2286000" y="228600"/>
            <a:ext cx="701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+mn-lt"/>
              </a:rPr>
              <a:t>Tricin</a:t>
            </a:r>
            <a:r>
              <a:rPr lang="en-US" sz="2400" b="1" dirty="0" smtClean="0">
                <a:latin typeface="+mn-lt"/>
              </a:rPr>
              <a:t>, a flavonoid monomer in monocot lignification</a:t>
            </a:r>
            <a:endParaRPr lang="en-US" sz="2400" b="1" dirty="0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6172200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/>
              <a:t>Lan</a:t>
            </a:r>
            <a:r>
              <a:rPr lang="en-US" sz="1200" dirty="0" smtClean="0"/>
              <a:t> W, Lu F, </a:t>
            </a:r>
            <a:r>
              <a:rPr lang="en-US" sz="1200" dirty="0" err="1" smtClean="0"/>
              <a:t>Regner</a:t>
            </a:r>
            <a:r>
              <a:rPr lang="en-US" sz="1200" dirty="0" smtClean="0"/>
              <a:t> M, Zhu Y, </a:t>
            </a:r>
            <a:r>
              <a:rPr lang="en-US" sz="1200" dirty="0" err="1" smtClean="0"/>
              <a:t>Rencoret</a:t>
            </a:r>
            <a:r>
              <a:rPr lang="en-US" sz="1200" dirty="0" smtClean="0"/>
              <a:t> J, Ralph SA, </a:t>
            </a:r>
            <a:r>
              <a:rPr lang="en-US" sz="1200" dirty="0" err="1" smtClean="0"/>
              <a:t>Zakai</a:t>
            </a:r>
            <a:r>
              <a:rPr lang="en-US" sz="1200" dirty="0" smtClean="0"/>
              <a:t> UI, </a:t>
            </a:r>
            <a:r>
              <a:rPr lang="en-US" sz="1200" dirty="0" err="1" smtClean="0"/>
              <a:t>Morreel</a:t>
            </a:r>
            <a:r>
              <a:rPr lang="en-US" sz="1200" dirty="0"/>
              <a:t> </a:t>
            </a:r>
            <a:r>
              <a:rPr lang="en-US" sz="1200" dirty="0" smtClean="0"/>
              <a:t>K, </a:t>
            </a:r>
            <a:r>
              <a:rPr lang="en-US" sz="1200" dirty="0" err="1" smtClean="0"/>
              <a:t>Boerjan</a:t>
            </a:r>
            <a:r>
              <a:rPr lang="en-US" sz="1200" dirty="0" smtClean="0"/>
              <a:t> W, Ralph J (2015</a:t>
            </a:r>
            <a:r>
              <a:rPr lang="en-US" sz="1200" dirty="0"/>
              <a:t>)</a:t>
            </a:r>
            <a:r>
              <a:rPr lang="en-US" sz="1200" dirty="0" smtClean="0"/>
              <a:t> </a:t>
            </a:r>
            <a:r>
              <a:rPr lang="en-US" sz="1200" i="1" dirty="0" err="1" smtClean="0"/>
              <a:t>Tricin</a:t>
            </a:r>
            <a:r>
              <a:rPr lang="en-US" sz="1200" i="1" dirty="0" smtClean="0"/>
              <a:t>, a flavonoid </a:t>
            </a:r>
            <a:r>
              <a:rPr lang="en-US" sz="1200" i="1" dirty="0"/>
              <a:t>m</a:t>
            </a:r>
            <a:r>
              <a:rPr lang="en-US" sz="1200" i="1" dirty="0" smtClean="0"/>
              <a:t>onomer in monocot lignification</a:t>
            </a:r>
            <a:r>
              <a:rPr lang="en-US" sz="1200" dirty="0" smtClean="0"/>
              <a:t>. </a:t>
            </a:r>
            <a:r>
              <a:rPr lang="en-US" sz="1200" b="1" dirty="0" smtClean="0"/>
              <a:t>Plant Physiology </a:t>
            </a:r>
            <a:r>
              <a:rPr lang="en-US" sz="1200" dirty="0" smtClean="0"/>
              <a:t>167, 1284-1295.  </a:t>
            </a:r>
            <a:endParaRPr lang="en-US" sz="1200" dirty="0" smtClean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0" y="1066800"/>
            <a:ext cx="44196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Objective</a:t>
            </a:r>
            <a:r>
              <a:rPr lang="en-US" dirty="0" smtClean="0">
                <a:latin typeface="+mn-lt"/>
              </a:rPr>
              <a:t> </a:t>
            </a:r>
            <a:r>
              <a:rPr lang="en-US" sz="1600" dirty="0" smtClean="0">
                <a:latin typeface="+mn-lt"/>
              </a:rPr>
              <a:t>To provide proof that </a:t>
            </a:r>
            <a:r>
              <a:rPr lang="en-US" sz="1600" dirty="0" err="1" smtClean="0">
                <a:latin typeface="+mn-lt"/>
              </a:rPr>
              <a:t>tricin</a:t>
            </a:r>
            <a:r>
              <a:rPr lang="en-US" sz="1600" dirty="0" smtClean="0">
                <a:latin typeface="+mn-lt"/>
              </a:rPr>
              <a:t> is involved in lignification and establish the mechanism by which it incorporates into the lignin polymer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2400" y="1828800"/>
            <a:ext cx="4648200" cy="2893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Approach  </a:t>
            </a:r>
            <a:endParaRPr lang="en-US" sz="2000" b="1" u="sng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sz="1600" dirty="0" smtClean="0">
                <a:latin typeface="+mn-lt"/>
              </a:rPr>
              <a:t>Synthesize the 4</a:t>
            </a:r>
            <a:r>
              <a:rPr lang="uk-UA" sz="1600" dirty="0">
                <a:latin typeface="+mn-lt"/>
              </a:rPr>
              <a:t>'</a:t>
            </a:r>
            <a:r>
              <a:rPr lang="en-US" sz="1600" dirty="0" smtClean="0">
                <a:latin typeface="+mn-lt"/>
              </a:rPr>
              <a:t>-</a:t>
            </a:r>
            <a:r>
              <a:rPr lang="en-US" sz="1600" i="1" dirty="0" smtClean="0">
                <a:latin typeface="+mn-lt"/>
              </a:rPr>
              <a:t>O</a:t>
            </a:r>
            <a:r>
              <a:rPr lang="en-US" sz="1600" dirty="0" smtClean="0">
                <a:latin typeface="+mn-lt"/>
              </a:rPr>
              <a:t>-</a:t>
            </a:r>
            <a:r>
              <a:rPr lang="en-US" sz="1600" i="1" dirty="0" smtClean="0">
                <a:latin typeface="Symbol" charset="2"/>
                <a:cs typeface="Symbol" charset="2"/>
              </a:rPr>
              <a:t>b</a:t>
            </a:r>
            <a:r>
              <a:rPr lang="en-US" sz="1600" dirty="0" smtClean="0">
                <a:latin typeface="+mn-lt"/>
              </a:rPr>
              <a:t>-coupling products of tricin with the monolignols (</a:t>
            </a:r>
            <a:r>
              <a:rPr lang="en-US" sz="1600" i="1" dirty="0" smtClean="0">
                <a:latin typeface="+mn-lt"/>
              </a:rPr>
              <a:t>p</a:t>
            </a:r>
            <a:r>
              <a:rPr lang="en-US" sz="1600" dirty="0" smtClean="0">
                <a:latin typeface="+mn-lt"/>
              </a:rPr>
              <a:t>-coumaryl, coniferyl, and sinapyl alcohols), along with the trimer that would result from </a:t>
            </a:r>
            <a:r>
              <a:rPr lang="en-US" sz="1600" dirty="0" err="1" smtClean="0">
                <a:latin typeface="+mn-lt"/>
              </a:rPr>
              <a:t>tricin’s</a:t>
            </a:r>
            <a:r>
              <a:rPr lang="en-US" sz="1600" dirty="0" smtClean="0">
                <a:latin typeface="+mn-lt"/>
              </a:rPr>
              <a:t> 4</a:t>
            </a:r>
            <a:r>
              <a:rPr lang="uk-UA" sz="1600" dirty="0" smtClean="0"/>
              <a:t>'</a:t>
            </a:r>
            <a:r>
              <a:rPr lang="en-US" sz="1600" dirty="0" smtClean="0">
                <a:latin typeface="+mn-lt"/>
              </a:rPr>
              <a:t>-</a:t>
            </a:r>
            <a:r>
              <a:rPr lang="en-US" sz="1600" i="1" dirty="0" smtClean="0">
                <a:latin typeface="+mn-lt"/>
              </a:rPr>
              <a:t>O</a:t>
            </a:r>
            <a:r>
              <a:rPr lang="en-US" sz="1600" dirty="0" smtClean="0">
                <a:latin typeface="+mn-lt"/>
              </a:rPr>
              <a:t>-</a:t>
            </a:r>
            <a:r>
              <a:rPr lang="en-US" sz="1600" i="1" dirty="0" smtClean="0">
                <a:latin typeface="Symbol" charset="2"/>
                <a:cs typeface="Symbol" charset="2"/>
              </a:rPr>
              <a:t>b</a:t>
            </a:r>
            <a:r>
              <a:rPr lang="en-US" sz="1600" dirty="0" smtClean="0">
                <a:latin typeface="+mn-lt"/>
              </a:rPr>
              <a:t>-coupling with sinapyl alcohol and then coniferyl alcohol</a:t>
            </a:r>
          </a:p>
          <a:p>
            <a:pPr lvl="0">
              <a:buFont typeface="Wingdings" pitchFamily="2" charset="2"/>
              <a:buChar char="Ø"/>
            </a:pPr>
            <a:r>
              <a:rPr lang="en-US" sz="1600" dirty="0" smtClean="0">
                <a:latin typeface="+mn-lt"/>
              </a:rPr>
              <a:t> Apply two standard methods to determine whether tricin is capable of reacting with monolignols under radical coupling conditions; elucidate the nature of the resulting products by NMR</a:t>
            </a:r>
            <a:endParaRPr lang="en-US" sz="1600" dirty="0">
              <a:latin typeface="+mn-lt"/>
            </a:endParaRPr>
          </a:p>
          <a:p>
            <a:pPr lvl="0">
              <a:buFont typeface="Wingdings" pitchFamily="2" charset="2"/>
              <a:buChar char="Ø"/>
            </a:pPr>
            <a:r>
              <a:rPr lang="en-US" sz="1600" dirty="0" smtClean="0">
                <a:latin typeface="+mn-lt"/>
              </a:rPr>
              <a:t> Characterize fractionated maize lignin using NMR</a:t>
            </a:r>
            <a:endParaRPr lang="en-US" sz="1600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2400" y="4572000"/>
            <a:ext cx="8763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Result/Impacts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 err="1" smtClean="0">
                <a:latin typeface="+mn-lt"/>
              </a:rPr>
              <a:t>Tricin</a:t>
            </a:r>
            <a:r>
              <a:rPr lang="en-US" sz="1600" dirty="0" smtClean="0">
                <a:latin typeface="+mn-lt"/>
              </a:rPr>
              <a:t> is able to couple with </a:t>
            </a:r>
            <a:r>
              <a:rPr lang="en-US" sz="1600" dirty="0" err="1" smtClean="0">
                <a:latin typeface="+mn-lt"/>
              </a:rPr>
              <a:t>monolignols</a:t>
            </a:r>
            <a:r>
              <a:rPr lang="en-US" sz="1600" dirty="0" smtClean="0">
                <a:latin typeface="+mn-lt"/>
              </a:rPr>
              <a:t> and participate in lignification, and regularly does so in monocots where </a:t>
            </a:r>
            <a:r>
              <a:rPr lang="en-US" sz="1600" dirty="0" err="1" smtClean="0">
                <a:latin typeface="+mn-lt"/>
              </a:rPr>
              <a:t>tricin</a:t>
            </a:r>
            <a:r>
              <a:rPr lang="en-US" sz="1600" dirty="0" smtClean="0">
                <a:latin typeface="+mn-lt"/>
              </a:rPr>
              <a:t> is found covalently bound within the lignin polymer itself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 err="1" smtClean="0">
                <a:latin typeface="+mn-lt"/>
              </a:rPr>
              <a:t>Tricin</a:t>
            </a:r>
            <a:r>
              <a:rPr lang="en-US" sz="1600" dirty="0" smtClean="0">
                <a:latin typeface="+mn-lt"/>
              </a:rPr>
              <a:t> acts as an initiator, as it is only found at the beginning of the polymer chain</a:t>
            </a:r>
            <a:endParaRPr lang="en-US" sz="1600" dirty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+mn-lt"/>
              </a:rPr>
              <a:t>Incorporation of tricin into monocot lignins provides a new, extractable source of this valuable flavonoid, recognized for its antioxidant</a:t>
            </a:r>
            <a:r>
              <a:rPr lang="en-US" sz="1600" smtClean="0">
                <a:latin typeface="+mn-lt"/>
              </a:rPr>
              <a:t>, </a:t>
            </a:r>
            <a:r>
              <a:rPr lang="en-US" sz="1600" smtClean="0">
                <a:latin typeface="+mn-lt"/>
              </a:rPr>
              <a:t>anti-aging</a:t>
            </a:r>
            <a:r>
              <a:rPr lang="en-US" sz="1600" dirty="0" smtClean="0">
                <a:latin typeface="+mn-lt"/>
              </a:rPr>
              <a:t>, anticancer, and </a:t>
            </a:r>
            <a:r>
              <a:rPr lang="en-US" sz="1600" dirty="0" err="1" smtClean="0">
                <a:latin typeface="+mn-lt"/>
              </a:rPr>
              <a:t>cardioprotective</a:t>
            </a:r>
            <a:r>
              <a:rPr lang="en-US" sz="1600" dirty="0">
                <a:latin typeface="+mn-lt"/>
              </a:rPr>
              <a:t> </a:t>
            </a:r>
            <a:r>
              <a:rPr lang="en-US" sz="1600" dirty="0" smtClean="0">
                <a:latin typeface="+mn-lt"/>
              </a:rPr>
              <a:t>properties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0" y="0"/>
            <a:ext cx="2416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BRC Science Highlight</a:t>
            </a:r>
            <a:endParaRPr lang="en-US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415498"/>
            <a:ext cx="1728787" cy="764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235"/>
          <p:cNvSpPr>
            <a:spLocks noChangeArrowheads="1"/>
          </p:cNvSpPr>
          <p:nvPr/>
        </p:nvSpPr>
        <p:spPr bwMode="auto">
          <a:xfrm>
            <a:off x="-34925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solidFill>
                  <a:schemeClr val="bg1"/>
                </a:solidFill>
                <a:latin typeface="+mn-lt"/>
                <a:ea typeface="Rod"/>
                <a:cs typeface="Rod"/>
              </a:rPr>
              <a:t>	GLBRC October 2015</a:t>
            </a:r>
            <a:endParaRPr lang="en-US" sz="1200" b="1" dirty="0">
              <a:solidFill>
                <a:schemeClr val="bg1"/>
              </a:solidFill>
              <a:latin typeface="+mn-lt"/>
              <a:ea typeface="Rod"/>
              <a:cs typeface="Rod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1352" y="1075267"/>
            <a:ext cx="2936255" cy="125726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1245" y="2429549"/>
            <a:ext cx="3056467" cy="229235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7064B81CB5A84D8992C1DDBD34D590" ma:contentTypeVersion="0" ma:contentTypeDescription="Create a new document." ma:contentTypeScope="" ma:versionID="6738319440a0d4a8b574b44f29c8374c">
  <xsd:schema xmlns:xsd="http://www.w3.org/2001/XMLSchema" xmlns:xs="http://www.w3.org/2001/XMLSchema" xmlns:p="http://schemas.microsoft.com/office/2006/metadata/properties" xmlns:ns1="http://schemas.microsoft.com/sharepoint/v3" xmlns:ns2="f66da2ca-f37c-4205-929f-e8e9af1907d3" xmlns:ns3="598d3dbc-fa83-42fa-b207-889270677883" targetNamespace="http://schemas.microsoft.com/office/2006/metadata/properties" ma:root="true" ma:fieldsID="6ee46b2ab99f8bb7e069b4b66d7ecdec" ns1:_="" ns2:_="" ns3:_="">
    <xsd:import namespace="http://schemas.microsoft.com/sharepoint/v3"/>
    <xsd:import namespace="f66da2ca-f37c-4205-929f-e8e9af1907d3"/>
    <xsd:import namespace="598d3dbc-fa83-42fa-b207-88927067788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  <xsd:element ref="ns2:TaxKeywordTaxHTField" minOccurs="0"/>
                <xsd:element ref="ns2:TaxCatchAll" minOccurs="0"/>
                <xsd:element ref="ns3:Comments_x002c__x0020_Notes_x002c__x0020_et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da2ca-f37c-4205-929f-e8e9af1907d3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Enterprise Keywords" ma:fieldId="{23f27201-bee3-471e-b2e7-b64fd8b7ca38}" ma:taxonomyMulti="true" ma:sspId="8627bd82-0569-4858-99f3-d7174152a405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hidden="true" ma:list="{52eabb01-f6f8-4398-a964-66c8658a72c0}" ma:internalName="TaxCatchAll" ma:showField="CatchAllData" ma:web="f66da2ca-f37c-4205-929f-e8e9af1907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8d3dbc-fa83-42fa-b207-889270677883" elementFormDefault="qualified">
    <xsd:import namespace="http://schemas.microsoft.com/office/2006/documentManagement/types"/>
    <xsd:import namespace="http://schemas.microsoft.com/office/infopath/2007/PartnerControls"/>
    <xsd:element name="Comments_x002c__x0020_Notes_x002c__x0020_etc" ma:index="16" nillable="true" ma:displayName="Comments, Notes, etc" ma:internalName="Comments_x002c__x0020_Notes_x002c__x0020_etc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f66da2ca-f37c-4205-929f-e8e9af1907d3">
      <Terms xmlns="http://schemas.microsoft.com/office/infopath/2007/PartnerControls"/>
    </TaxKeywordTaxHTField>
    <TaxCatchAll xmlns="f66da2ca-f37c-4205-929f-e8e9af1907d3"/>
    <Comments_x002c__x0020_Notes_x002c__x0020_etc xmlns="598d3dbc-fa83-42fa-b207-889270677883">Ready for Comms read through and send off</Comments_x002c__x0020_Notes_x002c__x0020_etc>
    <PublishingExpirationDate xmlns="http://schemas.microsoft.com/sharepoint/v3" xsi:nil="true"/>
    <PublishingStartDate xmlns="http://schemas.microsoft.com/sharepoint/v3" xsi:nil="true"/>
    <_dlc_DocId xmlns="f66da2ca-f37c-4205-929f-e8e9af1907d3">HUBDOC-169-506</_dlc_DocId>
    <_dlc_DocIdUrl xmlns="f66da2ca-f37c-4205-929f-e8e9af1907d3">
      <Url>https://intranet.wei.wisc.edu/glbrc/doe/_layouts/15/DocIdRedir.aspx?ID=HUBDOC-169-506</Url>
      <Description>HUBDOC-169-506</Description>
    </_dlc_DocIdUrl>
    <_dlc_DocIdPersistId xmlns="f66da2ca-f37c-4205-929f-e8e9af1907d3">false</_dlc_DocIdPersistId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4CE68956-2A2F-4AF9-A683-C63B389D65E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EDED528-518D-4C69-AD84-97438F549D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66da2ca-f37c-4205-929f-e8e9af1907d3"/>
    <ds:schemaRef ds:uri="598d3dbc-fa83-42fa-b207-8892706778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5E273A0-DD58-4D63-AD59-E4FD25EB50A2}">
  <ds:schemaRefs>
    <ds:schemaRef ds:uri="http://schemas.microsoft.com/office/2006/metadata/properties"/>
    <ds:schemaRef ds:uri="http://schemas.microsoft.com/office/infopath/2007/PartnerControls"/>
    <ds:schemaRef ds:uri="f66da2ca-f37c-4205-929f-e8e9af1907d3"/>
    <ds:schemaRef ds:uri="598d3dbc-fa83-42fa-b207-889270677883"/>
    <ds:schemaRef ds:uri="http://schemas.microsoft.com/sharepoint/v3"/>
  </ds:schemaRefs>
</ds:datastoreItem>
</file>

<file path=customXml/itemProps4.xml><?xml version="1.0" encoding="utf-8"?>
<ds:datastoreItem xmlns:ds="http://schemas.openxmlformats.org/officeDocument/2006/customXml" ds:itemID="{D73A89BB-3228-4566-B5DE-ED801792271A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8198</TotalTime>
  <Words>267</Words>
  <Application>Microsoft Macintosh PowerPoint</Application>
  <PresentationFormat>On-screen Show (4:3)</PresentationFormat>
  <Paragraphs>19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US Department of Energy (SC)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of BER</dc:title>
  <dc:creator>palmian</dc:creator>
  <cp:keywords/>
  <cp:lastModifiedBy>Leslie Shown</cp:lastModifiedBy>
  <cp:revision>867</cp:revision>
  <dcterms:created xsi:type="dcterms:W3CDTF">2010-02-04T19:54:00Z</dcterms:created>
  <dcterms:modified xsi:type="dcterms:W3CDTF">2015-10-28T14:49:38Z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0x010100247064B81CB5A84D8992C1DDBD34D590</vt:lpwstr>
  </property>
  <property fmtid="{D5CDD505-2E9C-101B-9397-08002B2CF9AE}" pid="3" name="_dlc_DocIdItemGuid">
    <vt:lpwstr>dd517298-88c8-4c9a-ad6e-d97fec164354</vt:lpwstr>
  </property>
  <property fmtid="{D5CDD505-2E9C-101B-9397-08002B2CF9AE}" pid="4" name="TaxKeyword">
    <vt:lpwstr/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TemplateUrl">
    <vt:lpwstr/>
  </property>
</Properties>
</file>