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2813" autoAdjust="0"/>
  </p:normalViewPr>
  <p:slideViewPr>
    <p:cSldViewPr snapToGrid="0">
      <p:cViewPr varScale="1">
        <p:scale>
          <a:sx n="126" d="100"/>
          <a:sy n="126" d="100"/>
        </p:scale>
        <p:origin x="2632" y="20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2/11/19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96268" y="227511"/>
            <a:ext cx="6028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Discovery of a new type of bacterial enzyme able to cleave bonds in lignin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125" y="6283245"/>
            <a:ext cx="8451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/>
              <a:t>Kontur</a:t>
            </a:r>
            <a:r>
              <a:rPr lang="fr-FR" sz="1000" dirty="0"/>
              <a:t>, W. S. </a:t>
            </a:r>
            <a:r>
              <a:rPr lang="fr-FR" sz="1000" i="1" dirty="0"/>
              <a:t>et al.</a:t>
            </a:r>
            <a:r>
              <a:rPr lang="fr-FR" sz="1000" dirty="0"/>
              <a:t> </a:t>
            </a:r>
            <a:r>
              <a:rPr lang="en-US" sz="1000" dirty="0"/>
              <a:t>“A heterodimeric glutathione </a:t>
            </a:r>
            <a:r>
              <a:rPr lang="en-US" sz="1000" i="1" dirty="0"/>
              <a:t>S</a:t>
            </a:r>
            <a:r>
              <a:rPr lang="en-US" sz="1000" dirty="0"/>
              <a:t>-transferase that </a:t>
            </a:r>
            <a:r>
              <a:rPr lang="en-US" sz="1000" dirty="0" err="1"/>
              <a:t>stereospecifically</a:t>
            </a:r>
            <a:r>
              <a:rPr lang="en-US" sz="1000" dirty="0"/>
              <a:t> breaks lignin’s β(R)-aryl ether bond reveals the diversity of bacterial β-</a:t>
            </a:r>
            <a:r>
              <a:rPr lang="en-US" sz="1000" dirty="0" err="1"/>
              <a:t>etherases</a:t>
            </a:r>
            <a:r>
              <a:rPr lang="en-US" sz="1000" dirty="0"/>
              <a:t>.” </a:t>
            </a:r>
            <a:r>
              <a:rPr lang="en-US" sz="1000" i="1" dirty="0"/>
              <a:t>Journal of Biological Chemistry </a:t>
            </a:r>
            <a:r>
              <a:rPr lang="en-US" sz="1000" b="1" dirty="0"/>
              <a:t>294</a:t>
            </a:r>
            <a:r>
              <a:rPr lang="en-US" sz="1000" dirty="0"/>
              <a:t>, 1877-1890 (2019) [DOI: 10.1074/jbc.RA118.006548].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26" y="1209361"/>
            <a:ext cx="887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Expand our knowledge of enzymes that cleave </a:t>
            </a:r>
            <a:r>
              <a:rPr lang="en-US" sz="1400" dirty="0">
                <a:latin typeface="+mn-lt"/>
              </a:rPr>
              <a:t>β-aryl ether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bonds, the most abundant linkage </a:t>
            </a:r>
            <a:r>
              <a:rPr lang="en-US" sz="1400">
                <a:solidFill>
                  <a:srgbClr val="000000"/>
                </a:solidFill>
                <a:latin typeface="+mn-lt"/>
              </a:rPr>
              <a:t>in lignin.</a:t>
            </a:r>
            <a:endParaRPr 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26" y="1589327"/>
            <a:ext cx="3234222" cy="1888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Identify glutathione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-transferase (GST) enzymes required to cleave </a:t>
            </a:r>
            <a:r>
              <a:rPr lang="en-US" sz="1400" dirty="0">
                <a:latin typeface="+mn-lt"/>
              </a:rPr>
              <a:t>β-aryl ether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bonds in </a:t>
            </a:r>
            <a:r>
              <a:rPr lang="en-US" sz="1400" i="1" dirty="0" err="1">
                <a:latin typeface="+mn-lt"/>
              </a:rPr>
              <a:t>Novosphingobium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>
                <a:latin typeface="+mn-lt"/>
              </a:rPr>
              <a:t>aromaticivorans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Describe the properties and phylogenetic distribution of a newly discovered class of </a:t>
            </a:r>
            <a:r>
              <a:rPr lang="en-US" sz="1400" dirty="0">
                <a:latin typeface="+mn-lt"/>
              </a:rPr>
              <a:t>β-</a:t>
            </a:r>
            <a:r>
              <a:rPr lang="en-US" sz="1400" dirty="0" err="1">
                <a:latin typeface="+mn-lt"/>
              </a:rPr>
              <a:t>etherase</a:t>
            </a:r>
            <a:r>
              <a:rPr lang="en-US" sz="1400" dirty="0">
                <a:latin typeface="+mn-lt"/>
              </a:rPr>
              <a:t> GSTs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126" y="3389659"/>
            <a:ext cx="322682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A newly discovered heterodimeric </a:t>
            </a:r>
            <a:r>
              <a:rPr lang="en-US" sz="1400" u="sng" dirty="0">
                <a:latin typeface="+mn-lt"/>
              </a:rPr>
              <a:t>β</a:t>
            </a:r>
            <a:r>
              <a:rPr lang="en-US" sz="1400" dirty="0">
                <a:latin typeface="+mn-lt"/>
              </a:rPr>
              <a:t>(</a:t>
            </a:r>
            <a:r>
              <a:rPr lang="en-US" sz="1400" i="1" dirty="0">
                <a:latin typeface="+mn-lt"/>
              </a:rPr>
              <a:t>R</a:t>
            </a:r>
            <a:r>
              <a:rPr lang="en-US" sz="1400" dirty="0">
                <a:latin typeface="+mn-lt"/>
              </a:rPr>
              <a:t>)-</a:t>
            </a:r>
            <a:r>
              <a:rPr lang="en-US" sz="1400" u="sng" dirty="0">
                <a:latin typeface="+mn-lt"/>
              </a:rPr>
              <a:t>a</a:t>
            </a:r>
            <a:r>
              <a:rPr lang="en-US" sz="1400" dirty="0">
                <a:latin typeface="+mn-lt"/>
              </a:rPr>
              <a:t>ryl </a:t>
            </a:r>
            <a:r>
              <a:rPr lang="en-US" sz="1400" u="sng" dirty="0" err="1">
                <a:latin typeface="+mn-lt"/>
              </a:rPr>
              <a:t>e</a:t>
            </a:r>
            <a:r>
              <a:rPr lang="en-US" sz="1400" dirty="0" err="1">
                <a:latin typeface="+mn-lt"/>
              </a:rPr>
              <a:t>therase</a:t>
            </a:r>
            <a:r>
              <a:rPr lang="en-US" sz="1400" dirty="0">
                <a:latin typeface="+mn-lt"/>
              </a:rPr>
              <a:t> GST (</a:t>
            </a:r>
            <a:r>
              <a:rPr lang="en-US" sz="1400" dirty="0" err="1">
                <a:latin typeface="+mn-lt"/>
              </a:rPr>
              <a:t>BaeAB</a:t>
            </a:r>
            <a:r>
              <a:rPr lang="en-US" sz="1400" dirty="0">
                <a:latin typeface="+mn-lt"/>
              </a:rPr>
              <a:t>) is catalytically comparable to – or more efficient than – other known enzymes.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The subunits of this β-</a:t>
            </a:r>
            <a:r>
              <a:rPr lang="en-US" sz="1400" dirty="0" err="1">
                <a:latin typeface="+mn-lt"/>
              </a:rPr>
              <a:t>etherase</a:t>
            </a:r>
            <a:r>
              <a:rPr lang="en-US" sz="1400" dirty="0">
                <a:latin typeface="+mn-lt"/>
              </a:rPr>
              <a:t> are phylogenetically distinct from each other and from those in other reported β-</a:t>
            </a:r>
            <a:r>
              <a:rPr lang="en-US" sz="1400" dirty="0" err="1">
                <a:latin typeface="+mn-lt"/>
              </a:rPr>
              <a:t>etherases</a:t>
            </a:r>
            <a:r>
              <a:rPr lang="en-US" sz="1400" dirty="0">
                <a:latin typeface="+mn-lt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Understanding these enzymes will inform new strategies for processing lignin into commodity chemicals.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February 2019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5765F1-114E-E749-A411-F9BAE46B4087}"/>
              </a:ext>
            </a:extLst>
          </p:cNvPr>
          <p:cNvSpPr txBox="1"/>
          <p:nvPr/>
        </p:nvSpPr>
        <p:spPr>
          <a:xfrm>
            <a:off x="3626747" y="5811419"/>
            <a:ext cx="5381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Phylogenetic tree of GSTs known or predicted to catalyze reactions involved in the </a:t>
            </a:r>
            <a:r>
              <a:rPr lang="en-US" sz="800" dirty="0" err="1"/>
              <a:t>sphingomonad</a:t>
            </a:r>
            <a:r>
              <a:rPr lang="en-US" sz="800" dirty="0"/>
              <a:t> pathway for breaking the β-aryl ether bond.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740A9-7E35-9A48-886C-3F4CD3D090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6" t="8731" r="7725" b="50000"/>
          <a:stretch/>
        </p:blipFill>
        <p:spPr>
          <a:xfrm>
            <a:off x="3360420" y="2008615"/>
            <a:ext cx="5770843" cy="366953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HUBDOC-169-669</_dlc_DocId>
    <_dlc_DocIdUrl xmlns="f66da2ca-f37c-4205-929f-e8e9af1907d3">
      <Url>https://intranet.wei.wisc.edu/glbrc/doe/_layouts/15/DocIdRedir.aspx?ID=HUBDOC-169-669</Url>
      <Description>HUBDOC-169-669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dcmitype/"/>
    <ds:schemaRef ds:uri="http://purl.org/dc/terms/"/>
    <ds:schemaRef ds:uri="f66da2ca-f37c-4205-929f-e8e9af1907d3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98d3dbc-fa83-42fa-b207-8892706778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12863</TotalTime>
  <Words>218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1076</cp:revision>
  <dcterms:created xsi:type="dcterms:W3CDTF">2010-02-04T19:54:00Z</dcterms:created>
  <dcterms:modified xsi:type="dcterms:W3CDTF">2019-02-11T16:45:22Z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9daffb6d-7a15-4cf4-8078-263c4367cb88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