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A3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 autoAdjust="0"/>
    <p:restoredTop sz="92813" autoAdjust="0"/>
  </p:normalViewPr>
  <p:slideViewPr>
    <p:cSldViewPr snapToGrid="0">
      <p:cViewPr varScale="1">
        <p:scale>
          <a:sx n="126" d="100"/>
          <a:sy n="126" d="100"/>
        </p:scale>
        <p:origin x="2632" y="200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2/11/19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2/11/19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b="1" dirty="0"/>
              <a:t>Title again</a:t>
            </a:r>
            <a:r>
              <a:rPr lang="en-US" sz="700" b="1" baseline="0" dirty="0"/>
              <a:t>:</a:t>
            </a: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dirty="0"/>
              <a:t>Text 1-2 sentence summary?</a:t>
            </a:r>
          </a:p>
        </p:txBody>
      </p:sp>
    </p:spTree>
    <p:extLst>
      <p:ext uri="{BB962C8B-B14F-4D97-AF65-F5344CB8AC3E}">
        <p14:creationId xmlns:p14="http://schemas.microsoft.com/office/powerpoint/2010/main" val="34064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896268" y="227511"/>
            <a:ext cx="6028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Discovery of a new type of bacterial enzyme able to cleave bonds in lignin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125" y="6283245"/>
            <a:ext cx="8451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/>
              <a:t>Kontur</a:t>
            </a:r>
            <a:r>
              <a:rPr lang="fr-FR" sz="1000" dirty="0"/>
              <a:t>, W. S. </a:t>
            </a:r>
            <a:r>
              <a:rPr lang="fr-FR" sz="1000" i="1" dirty="0"/>
              <a:t>et al.</a:t>
            </a:r>
            <a:r>
              <a:rPr lang="fr-FR" sz="1000" dirty="0"/>
              <a:t> </a:t>
            </a:r>
            <a:r>
              <a:rPr lang="en-US" sz="1000" dirty="0"/>
              <a:t>“A heterodimeric glutathione </a:t>
            </a:r>
            <a:r>
              <a:rPr lang="en-US" sz="1000" i="1" dirty="0"/>
              <a:t>S</a:t>
            </a:r>
            <a:r>
              <a:rPr lang="en-US" sz="1000" dirty="0"/>
              <a:t>-transferase that </a:t>
            </a:r>
            <a:r>
              <a:rPr lang="en-US" sz="1000" dirty="0" err="1"/>
              <a:t>stereospecifically</a:t>
            </a:r>
            <a:r>
              <a:rPr lang="en-US" sz="1000" dirty="0"/>
              <a:t> breaks lignin’s β(R)-aryl ether bond reveals the diversity of bacterial β-</a:t>
            </a:r>
            <a:r>
              <a:rPr lang="en-US" sz="1000" dirty="0" err="1"/>
              <a:t>etherases</a:t>
            </a:r>
            <a:r>
              <a:rPr lang="en-US" sz="1000" dirty="0"/>
              <a:t>.” </a:t>
            </a:r>
            <a:r>
              <a:rPr lang="en-US" sz="1000" i="1" dirty="0"/>
              <a:t>Journal of Biological Chemistry </a:t>
            </a:r>
            <a:r>
              <a:rPr lang="en-US" sz="1000" b="1" dirty="0"/>
              <a:t>294</a:t>
            </a:r>
            <a:r>
              <a:rPr lang="en-US" sz="1000" dirty="0"/>
              <a:t>, 1877-1890 (2019) [DOI: 10.1074/jbc.RA118.006548].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126" y="1209361"/>
            <a:ext cx="8876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Expand our knowledge of enzymes that cleave </a:t>
            </a:r>
            <a:r>
              <a:rPr lang="en-US" sz="1400" dirty="0">
                <a:latin typeface="+mn-lt"/>
              </a:rPr>
              <a:t>β-aryl ether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bonds, the most abundant linkage </a:t>
            </a:r>
            <a:r>
              <a:rPr lang="en-US" sz="1400">
                <a:solidFill>
                  <a:srgbClr val="000000"/>
                </a:solidFill>
                <a:latin typeface="+mn-lt"/>
              </a:rPr>
              <a:t>in lignin.</a:t>
            </a:r>
            <a:endParaRPr lang="en-US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26" y="1589327"/>
            <a:ext cx="3234222" cy="1888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</a:t>
            </a:r>
            <a:endParaRPr lang="en-US" dirty="0">
              <a:latin typeface="+mn-lt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Identify glutathione </a:t>
            </a:r>
            <a:r>
              <a:rPr lang="en-US" sz="1400" i="1" dirty="0">
                <a:solidFill>
                  <a:srgbClr val="000000"/>
                </a:solidFill>
                <a:latin typeface="+mn-lt"/>
              </a:rPr>
              <a:t>S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-transferase (GST) enzymes required to cleave </a:t>
            </a:r>
            <a:r>
              <a:rPr lang="en-US" sz="1400" dirty="0">
                <a:latin typeface="+mn-lt"/>
              </a:rPr>
              <a:t>β-aryl ether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bonds in </a:t>
            </a:r>
            <a:r>
              <a:rPr lang="en-US" sz="1400" i="1" dirty="0" err="1">
                <a:latin typeface="+mn-lt"/>
              </a:rPr>
              <a:t>Novosphingobium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aromaticivorans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Describe the properties and phylogenetic distribution of a newly discovered class of </a:t>
            </a:r>
            <a:r>
              <a:rPr lang="en-US" sz="1400" dirty="0">
                <a:latin typeface="+mn-lt"/>
              </a:rPr>
              <a:t>β-</a:t>
            </a:r>
            <a:r>
              <a:rPr lang="en-US" sz="1400" dirty="0" err="1">
                <a:latin typeface="+mn-lt"/>
              </a:rPr>
              <a:t>etherase</a:t>
            </a:r>
            <a:r>
              <a:rPr lang="en-US" sz="1400" dirty="0">
                <a:latin typeface="+mn-lt"/>
              </a:rPr>
              <a:t> GSTs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126" y="3389659"/>
            <a:ext cx="322682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Results/Impacts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+mn-lt"/>
              </a:rPr>
              <a:t>A newly discovered heterodimeric </a:t>
            </a:r>
            <a:r>
              <a:rPr lang="en-US" sz="1400" u="sng" dirty="0">
                <a:latin typeface="+mn-lt"/>
              </a:rPr>
              <a:t>β</a:t>
            </a:r>
            <a:r>
              <a:rPr lang="en-US" sz="1400" dirty="0">
                <a:latin typeface="+mn-lt"/>
              </a:rPr>
              <a:t>(</a:t>
            </a:r>
            <a:r>
              <a:rPr lang="en-US" sz="1400" i="1" dirty="0">
                <a:latin typeface="+mn-lt"/>
              </a:rPr>
              <a:t>R</a:t>
            </a:r>
            <a:r>
              <a:rPr lang="en-US" sz="1400" dirty="0">
                <a:latin typeface="+mn-lt"/>
              </a:rPr>
              <a:t>)-</a:t>
            </a:r>
            <a:r>
              <a:rPr lang="en-US" sz="1400" u="sng" dirty="0">
                <a:latin typeface="+mn-lt"/>
              </a:rPr>
              <a:t>a</a:t>
            </a:r>
            <a:r>
              <a:rPr lang="en-US" sz="1400" dirty="0">
                <a:latin typeface="+mn-lt"/>
              </a:rPr>
              <a:t>ryl </a:t>
            </a:r>
            <a:r>
              <a:rPr lang="en-US" sz="1400" u="sng" dirty="0" err="1">
                <a:latin typeface="+mn-lt"/>
              </a:rPr>
              <a:t>e</a:t>
            </a:r>
            <a:r>
              <a:rPr lang="en-US" sz="1400" dirty="0" err="1">
                <a:latin typeface="+mn-lt"/>
              </a:rPr>
              <a:t>therase</a:t>
            </a:r>
            <a:r>
              <a:rPr lang="en-US" sz="1400" dirty="0">
                <a:latin typeface="+mn-lt"/>
              </a:rPr>
              <a:t> GST (</a:t>
            </a:r>
            <a:r>
              <a:rPr lang="en-US" sz="1400" dirty="0" err="1">
                <a:latin typeface="+mn-lt"/>
              </a:rPr>
              <a:t>BaeAB</a:t>
            </a:r>
            <a:r>
              <a:rPr lang="en-US" sz="1400" dirty="0">
                <a:latin typeface="+mn-lt"/>
              </a:rPr>
              <a:t>) is catalytically comparable to – or more efficient than – other known enzymes.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+mn-lt"/>
              </a:rPr>
              <a:t>The subunits of this β-</a:t>
            </a:r>
            <a:r>
              <a:rPr lang="en-US" sz="1400" dirty="0" err="1">
                <a:latin typeface="+mn-lt"/>
              </a:rPr>
              <a:t>etherase</a:t>
            </a:r>
            <a:r>
              <a:rPr lang="en-US" sz="1400" dirty="0">
                <a:latin typeface="+mn-lt"/>
              </a:rPr>
              <a:t> are phylogenetically distinct from each other and from those in other reported β-</a:t>
            </a:r>
            <a:r>
              <a:rPr lang="en-US" sz="1400" dirty="0" err="1">
                <a:latin typeface="+mn-lt"/>
              </a:rPr>
              <a:t>etherases</a:t>
            </a:r>
            <a:r>
              <a:rPr lang="en-US" sz="1400" dirty="0">
                <a:latin typeface="+mn-lt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Understanding these enzymes will inform new strategies for processing lignin into commodity chemicals.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February 2019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5765F1-114E-E749-A411-F9BAE46B4087}"/>
              </a:ext>
            </a:extLst>
          </p:cNvPr>
          <p:cNvSpPr txBox="1"/>
          <p:nvPr/>
        </p:nvSpPr>
        <p:spPr>
          <a:xfrm>
            <a:off x="3626747" y="5811419"/>
            <a:ext cx="53812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Phylogenetic tree of GSTs known or predicted to catalyze reactions involved in the </a:t>
            </a:r>
            <a:r>
              <a:rPr lang="en-US" sz="800" dirty="0" err="1"/>
              <a:t>sphingomonad</a:t>
            </a:r>
            <a:r>
              <a:rPr lang="en-US" sz="800" dirty="0"/>
              <a:t> pathway for breaking the β-aryl ether bond.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8740A9-7E35-9A48-886C-3F4CD3D0901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8731" r="7725" b="50000"/>
          <a:stretch/>
        </p:blipFill>
        <p:spPr>
          <a:xfrm>
            <a:off x="3360420" y="2008615"/>
            <a:ext cx="5770843" cy="3669533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HUBDOC-169-669</_dlc_DocId>
    <_dlc_DocIdUrl xmlns="f66da2ca-f37c-4205-929f-e8e9af1907d3">
      <Url>https://intranet.wei.wisc.edu/glbrc/doe/_layouts/15/DocIdRedir.aspx?ID=HUBDOC-169-669</Url>
      <Description>HUBDOC-169-669</Description>
    </_dlc_DocIdUrl>
    <_dlc_DocIdPersistId xmlns="f66da2ca-f37c-4205-929f-e8e9af1907d3">false</_dlc_DocIdPersistId>
  </documentManagement>
</p:properties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5E273A0-DD58-4D63-AD59-E4FD25EB50A2}">
  <ds:schemaRefs>
    <ds:schemaRef ds:uri="http://www.w3.org/XML/1998/namespace"/>
    <ds:schemaRef ds:uri="http://schemas.microsoft.com/sharepoint/v3"/>
    <ds:schemaRef ds:uri="http://schemas.microsoft.com/office/2006/documentManagement/types"/>
    <ds:schemaRef ds:uri="http://purl.org/dc/dcmitype/"/>
    <ds:schemaRef ds:uri="http://purl.org/dc/terms/"/>
    <ds:schemaRef ds:uri="f66da2ca-f37c-4205-929f-e8e9af1907d3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598d3dbc-fa83-42fa-b207-88927067788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12863</TotalTime>
  <Words>218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palmian</dc:creator>
  <cp:keywords/>
  <cp:lastModifiedBy>Matthew Wisniewski</cp:lastModifiedBy>
  <cp:revision>1076</cp:revision>
  <dcterms:created xsi:type="dcterms:W3CDTF">2010-02-04T19:54:00Z</dcterms:created>
  <dcterms:modified xsi:type="dcterms:W3CDTF">2019-02-11T16:45:22Z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9daffb6d-7a15-4cf4-8078-263c4367cb88</vt:lpwstr>
  </property>
  <property fmtid="{D5CDD505-2E9C-101B-9397-08002B2CF9AE}" pid="4" name="TaxKeyword">
    <vt:lpwstr/>
  </property>
  <property fmtid="{D5CDD505-2E9C-101B-9397-08002B2CF9AE}" pid="5" name="xd_Signature">
    <vt:bool>true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