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3" autoAdjust="0"/>
    <p:restoredTop sz="95661" autoAdjust="0"/>
  </p:normalViewPr>
  <p:slideViewPr>
    <p:cSldViewPr snapToGrid="0">
      <p:cViewPr>
        <p:scale>
          <a:sx n="159" d="100"/>
          <a:sy n="159" d="100"/>
        </p:scale>
        <p:origin x="352" y="280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4/10/18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4/10/18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sentence summary?</a:t>
            </a:r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(null)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896268" y="227511"/>
            <a:ext cx="602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Biological cleavage of lignin bonds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125" y="6283245"/>
            <a:ext cx="845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Kontur</a:t>
            </a:r>
            <a:r>
              <a:rPr lang="fr-FR" sz="1000" dirty="0"/>
              <a:t>, W. S. </a:t>
            </a:r>
            <a:r>
              <a:rPr lang="fr-FR" sz="1000" i="1" dirty="0"/>
              <a:t>et al.</a:t>
            </a:r>
            <a:r>
              <a:rPr lang="fr-FR" sz="1000" dirty="0"/>
              <a:t> </a:t>
            </a:r>
            <a:r>
              <a:rPr lang="en-US" sz="1000" dirty="0"/>
              <a:t>“</a:t>
            </a:r>
            <a:r>
              <a:rPr lang="en-US" sz="1000" i="1" dirty="0" err="1"/>
              <a:t>Novosphingobium</a:t>
            </a:r>
            <a:r>
              <a:rPr lang="en-US" sz="1000" i="1" dirty="0"/>
              <a:t> </a:t>
            </a:r>
            <a:r>
              <a:rPr lang="en-US" sz="1000" i="1" dirty="0" err="1"/>
              <a:t>aromaticivorans</a:t>
            </a:r>
            <a:r>
              <a:rPr lang="en-US" sz="1000" dirty="0"/>
              <a:t> uses a Nu-class glutathione </a:t>
            </a:r>
            <a:r>
              <a:rPr lang="en-US" sz="1000" i="1" dirty="0"/>
              <a:t>S</a:t>
            </a:r>
            <a:r>
              <a:rPr lang="en-US" sz="1000" dirty="0"/>
              <a:t>-transferase as a glutathione </a:t>
            </a:r>
            <a:r>
              <a:rPr lang="en-US" sz="1000" dirty="0" err="1"/>
              <a:t>lyase</a:t>
            </a:r>
            <a:r>
              <a:rPr lang="en-US" sz="1000" dirty="0"/>
              <a:t> in breaking the β-aryl ether bond of lignin.” </a:t>
            </a:r>
            <a:r>
              <a:rPr lang="en-US" sz="1000" i="1" dirty="0"/>
              <a:t>Journal of Biological Chemistry </a:t>
            </a:r>
            <a:r>
              <a:rPr lang="en-US" sz="1000" b="1" dirty="0"/>
              <a:t>293</a:t>
            </a:r>
            <a:r>
              <a:rPr lang="en-US" sz="1000" dirty="0"/>
              <a:t>, 4955-4968 (2018) [DOI: 10.1074/jbc.RA117.001268].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26" y="1097832"/>
            <a:ext cx="5824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Test the proficiency of three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sphingomonad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bacteria to break the </a:t>
            </a:r>
            <a:r>
              <a:rPr lang="en-US" sz="1400" dirty="0">
                <a:latin typeface="+mn-lt"/>
              </a:rPr>
              <a:t>β-aryl ether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bond of a model lignin dimer and characterize enzymes in the </a:t>
            </a:r>
            <a:r>
              <a:rPr lang="en-US" sz="1400" dirty="0">
                <a:latin typeface="+mn-lt"/>
              </a:rPr>
              <a:t>β-</a:t>
            </a:r>
            <a:r>
              <a:rPr lang="en-US" sz="1400" dirty="0" err="1">
                <a:latin typeface="+mn-lt"/>
              </a:rPr>
              <a:t>etherase</a:t>
            </a:r>
            <a:r>
              <a:rPr lang="en-US" sz="1400" dirty="0">
                <a:latin typeface="+mn-lt"/>
              </a:rPr>
              <a:t> lignin degradation pathway for their activities.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47" y="1853735"/>
            <a:ext cx="566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dirty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Test dimeric aromatic compound metabolism rates of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sphingomonads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using </a:t>
            </a:r>
            <a:r>
              <a:rPr lang="en-US" sz="1400" dirty="0" err="1">
                <a:latin typeface="+mn-lt"/>
              </a:rPr>
              <a:t>guaiacylglycerol</a:t>
            </a:r>
            <a:r>
              <a:rPr lang="en-US" sz="1400" dirty="0">
                <a:latin typeface="+mn-lt"/>
              </a:rPr>
              <a:t>-β-</a:t>
            </a:r>
            <a:r>
              <a:rPr lang="en-US" sz="1400" dirty="0" err="1">
                <a:latin typeface="+mn-lt"/>
              </a:rPr>
              <a:t>guiacyl</a:t>
            </a:r>
            <a:r>
              <a:rPr lang="en-US" sz="1400" dirty="0">
                <a:latin typeface="+mn-lt"/>
              </a:rPr>
              <a:t> ether (GGE) as the substrate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Determine activity of the Nu-class glutathione 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-transferase (GST) from </a:t>
            </a:r>
            <a:r>
              <a:rPr lang="en-US" sz="1400" i="1" dirty="0" err="1">
                <a:solidFill>
                  <a:srgbClr val="000000"/>
                </a:solidFill>
                <a:latin typeface="+mn-lt"/>
              </a:rPr>
              <a:t>Novosphingobium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+mn-lt"/>
              </a:rPr>
              <a:t>aromaticivorans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Perform crystallographic and modeling studies for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NaGST</a:t>
            </a:r>
            <a:r>
              <a:rPr lang="en-US" sz="1400" baseline="-25000" dirty="0" err="1">
                <a:solidFill>
                  <a:srgbClr val="000000"/>
                </a:solidFill>
                <a:latin typeface="+mn-lt"/>
              </a:rPr>
              <a:t>Nu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to propose reaction mechanism.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Evaluate Nu-class GSTs from other bacterial species.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8" y="3631746"/>
            <a:ext cx="5664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>
                <a:latin typeface="+mn-lt"/>
              </a:rPr>
              <a:t>N. </a:t>
            </a:r>
            <a:r>
              <a:rPr lang="en-US" sz="1400" i="1" dirty="0" err="1">
                <a:latin typeface="+mn-lt"/>
              </a:rPr>
              <a:t>aromaticivorans</a:t>
            </a:r>
            <a:r>
              <a:rPr lang="en-US" sz="1400" dirty="0">
                <a:latin typeface="+mn-lt"/>
              </a:rPr>
              <a:t> was found to metabolize GGE at one of the fastest rates thus far reported, making it an attractive organism for studying various aspects of the β-</a:t>
            </a:r>
            <a:r>
              <a:rPr lang="en-US" sz="1400" dirty="0" err="1">
                <a:latin typeface="+mn-lt"/>
              </a:rPr>
              <a:t>etherase</a:t>
            </a:r>
            <a:r>
              <a:rPr lang="en-US" sz="1400" dirty="0">
                <a:latin typeface="+mn-lt"/>
              </a:rPr>
              <a:t> lignin degradation pathway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The Nu-class glutathione 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-transferase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NaGST</a:t>
            </a:r>
            <a:r>
              <a:rPr lang="en-US" sz="1400" baseline="-25000" dirty="0" err="1">
                <a:solidFill>
                  <a:srgbClr val="000000"/>
                </a:solidFill>
                <a:latin typeface="+mn-lt"/>
              </a:rPr>
              <a:t>Nu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is the only enzyme required to remove glutathione from the resulting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phenylpropanoid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conjugate stereoisomers after the ether bond is broken in this pathway.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Crystallographic structural studies and molecular modeling yielded a proposed mechanism for the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NaGST</a:t>
            </a:r>
            <a:r>
              <a:rPr lang="en-US" sz="1400" baseline="-25000" dirty="0" err="1">
                <a:solidFill>
                  <a:srgbClr val="000000"/>
                </a:solidFill>
                <a:latin typeface="+mn-lt"/>
              </a:rPr>
              <a:t>Nu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glutathione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lyase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reaction.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Understanding this bacterial pathway for breaking lignin bonds can aid future efforts to develop microbial systems for converting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ligno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-cellulosic biomass into commodities.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</a:t>
            </a:r>
            <a:r>
              <a:rPr lang="en-US" sz="1200" b="1">
                <a:solidFill>
                  <a:schemeClr val="bg1"/>
                </a:solidFill>
                <a:latin typeface="+mn-lt"/>
                <a:ea typeface="Rod"/>
                <a:cs typeface="Rod"/>
              </a:rPr>
              <a:t>GLBRC April </a:t>
            </a: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5765F1-114E-E749-A411-F9BAE46B4087}"/>
              </a:ext>
            </a:extLst>
          </p:cNvPr>
          <p:cNvSpPr txBox="1"/>
          <p:nvPr/>
        </p:nvSpPr>
        <p:spPr>
          <a:xfrm>
            <a:off x="5824384" y="5590641"/>
            <a:ext cx="321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Structure of </a:t>
            </a:r>
            <a:r>
              <a:rPr lang="en-US" sz="800" b="1" dirty="0" err="1"/>
              <a:t>NaGST</a:t>
            </a:r>
            <a:r>
              <a:rPr lang="en-US" sz="800" b="1" baseline="-25000" dirty="0" err="1"/>
              <a:t>Nu</a:t>
            </a:r>
            <a:r>
              <a:rPr lang="en-US" sz="800" b="1" baseline="-25000" dirty="0"/>
              <a:t> </a:t>
            </a:r>
            <a:r>
              <a:rPr lang="en-US" sz="800" b="1" dirty="0"/>
              <a:t>(PDB 5UUO). </a:t>
            </a:r>
            <a:r>
              <a:rPr lang="en-US" sz="800" dirty="0"/>
              <a:t>A) domain structure of one subunit of the homodimer (with the open C-terminal configuration). B) contacts between active-site residues and the GSH1 and GSH2 dithiol and the GS-SG </a:t>
            </a:r>
            <a:r>
              <a:rPr lang="en-US" sz="800" dirty="0" err="1"/>
              <a:t>disulphide</a:t>
            </a:r>
            <a:r>
              <a:rPr lang="en-US" sz="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1E561-36E2-024C-8BB5-3495C63CE8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t="10780" r="27550" b="37554"/>
          <a:stretch/>
        </p:blipFill>
        <p:spPr>
          <a:xfrm>
            <a:off x="5541938" y="800736"/>
            <a:ext cx="3410831" cy="474719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HUBDOC-169-635</_dlc_DocId>
    <_dlc_DocIdUrl xmlns="f66da2ca-f37c-4205-929f-e8e9af1907d3">
      <Url>https://intranet.wei.wisc.edu/glbrc/doe/_layouts/15/DocIdRedir.aspx?ID=HUBDOC-169-635</Url>
      <Description>HUBDOC-169-635</Description>
    </_dlc_DocIdUrl>
    <_dlc_DocIdPersistId xmlns="f66da2ca-f37c-4205-929f-e8e9af1907d3">false</_dlc_DocIdPersis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12382</TotalTime>
  <Words>201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Rod</vt:lpstr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Microsoft Office User</cp:lastModifiedBy>
  <cp:revision>1060</cp:revision>
  <dcterms:created xsi:type="dcterms:W3CDTF">2010-02-04T19:54:00Z</dcterms:created>
  <dcterms:modified xsi:type="dcterms:W3CDTF">2018-04-10T18:08:47Z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bfe14176-e1ce-4303-8d6f-83e51a2372b2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