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handoutMasterIdLst>
    <p:handoutMasterId r:id="rId8"/>
  </p:handoutMasterIdLst>
  <p:sldIdLst>
    <p:sldId id="437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475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AA34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12" autoAdjust="0"/>
    <p:restoredTop sz="96413" autoAdjust="0"/>
  </p:normalViewPr>
  <p:slideViewPr>
    <p:cSldViewPr snapToGrid="0">
      <p:cViewPr>
        <p:scale>
          <a:sx n="150" d="100"/>
          <a:sy n="150" d="100"/>
        </p:scale>
        <p:origin x="-1280" y="-408"/>
      </p:cViewPr>
      <p:guideLst>
        <p:guide orient="horz" pos="2160"/>
        <p:guide pos="475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11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1933470-C82D-4D91-BC44-EDDF0F3DAA3C}" type="datetimeFigureOut">
              <a:rPr lang="en-US"/>
              <a:pPr>
                <a:defRPr/>
              </a:pPr>
              <a:t>8/28/17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DC09BA1-F2D0-444F-980D-8F03A3EE7A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369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1BB9D18-7567-4D19-8665-5AE6C32131D1}" type="datetimeFigureOut">
              <a:rPr lang="en-US"/>
              <a:pPr>
                <a:defRPr/>
              </a:pPr>
              <a:t>8/28/17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June 13-15, 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349337F-5096-4607-B08E-5CD7BA64E5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9943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A3CBC3-7A8E-4EEE-BFC3-2F119B620096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700" b="1" dirty="0" smtClean="0"/>
              <a:t>Notes:</a:t>
            </a:r>
          </a:p>
          <a:p>
            <a:pPr eaLnBrk="1" hangingPunct="1">
              <a:lnSpc>
                <a:spcPct val="80000"/>
              </a:lnSpc>
            </a:pPr>
            <a:r>
              <a:rPr lang="en-US" sz="700" b="0" dirty="0" smtClean="0"/>
              <a:t>text</a:t>
            </a:r>
          </a:p>
          <a:p>
            <a:pPr eaLnBrk="1" hangingPunct="1">
              <a:lnSpc>
                <a:spcPct val="80000"/>
              </a:lnSpc>
            </a:pPr>
            <a:endParaRPr lang="en-US" sz="7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700" b="1" dirty="0" smtClean="0"/>
              <a:t>Title again</a:t>
            </a:r>
            <a:r>
              <a:rPr lang="en-US" sz="700" b="1" baseline="0" dirty="0" smtClean="0"/>
              <a:t>:</a:t>
            </a:r>
            <a:endParaRPr lang="en-US" sz="7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700" dirty="0" smtClean="0"/>
              <a:t>Text 1-2 </a:t>
            </a:r>
            <a:r>
              <a:rPr lang="en-US" sz="700" smtClean="0"/>
              <a:t>sentence summary?</a:t>
            </a:r>
            <a:endParaRPr lang="en-US" sz="700" dirty="0" smtClean="0"/>
          </a:p>
        </p:txBody>
      </p:sp>
    </p:spTree>
    <p:extLst>
      <p:ext uri="{BB962C8B-B14F-4D97-AF65-F5344CB8AC3E}">
        <p14:creationId xmlns:p14="http://schemas.microsoft.com/office/powerpoint/2010/main" val="340643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FA98C-247A-46F9-A17E-E1108870C4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Rectangle 8"/>
          <p:cNvSpPr/>
          <p:nvPr userDrawn="1"/>
        </p:nvSpPr>
        <p:spPr bwMode="auto">
          <a:xfrm>
            <a:off x="0" y="6629400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235"/>
          <p:cNvSpPr>
            <a:spLocks noChangeArrowheads="1"/>
          </p:cNvSpPr>
          <p:nvPr/>
        </p:nvSpPr>
        <p:spPr bwMode="auto">
          <a:xfrm>
            <a:off x="2386013" y="6635750"/>
            <a:ext cx="6600825" cy="211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D4BD2A-A61B-43C4-A97F-6D47483509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7" r:id="rId1"/>
    <p:sldLayoutId id="2147484088" r:id="rId2"/>
    <p:sldLayoutId id="2147484092" r:id="rId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emf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Text Box 9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12299" name="Text Box 50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5" name="TextBox 4"/>
          <p:cNvSpPr txBox="1"/>
          <p:nvPr/>
        </p:nvSpPr>
        <p:spPr>
          <a:xfrm>
            <a:off x="2413002" y="-8467"/>
            <a:ext cx="4893733" cy="1202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WRINKLED1, a key regulator of oil biosynthesis, also affects hormone homeostasis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45534" y="6299196"/>
            <a:ext cx="60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latin typeface="Arial"/>
                <a:cs typeface="Arial"/>
              </a:rPr>
              <a:t>Kong, Q. </a:t>
            </a:r>
            <a:r>
              <a:rPr lang="en-US" sz="900" i="1" dirty="0">
                <a:latin typeface="Arial"/>
                <a:cs typeface="Arial"/>
              </a:rPr>
              <a:t>et al.</a:t>
            </a:r>
            <a:r>
              <a:rPr lang="en-US" sz="900" dirty="0">
                <a:latin typeface="Arial"/>
                <a:cs typeface="Arial"/>
              </a:rPr>
              <a:t> </a:t>
            </a:r>
            <a:r>
              <a:rPr lang="en-US" sz="900" dirty="0" smtClean="0">
                <a:latin typeface="Arial"/>
                <a:cs typeface="Arial"/>
              </a:rPr>
              <a:t>“The Arabidopsis WRINKLED1 transcription factor affects </a:t>
            </a:r>
            <a:r>
              <a:rPr lang="en-US" sz="900" dirty="0" err="1" smtClean="0">
                <a:latin typeface="Arial"/>
                <a:cs typeface="Arial"/>
              </a:rPr>
              <a:t>auxin</a:t>
            </a:r>
            <a:r>
              <a:rPr lang="en-US" sz="900" dirty="0" smtClean="0">
                <a:latin typeface="Arial"/>
                <a:cs typeface="Arial"/>
              </a:rPr>
              <a:t> homeostasis in roots</a:t>
            </a:r>
            <a:r>
              <a:rPr lang="en-US" sz="900" b="1" dirty="0" smtClean="0">
                <a:latin typeface="Arial"/>
                <a:cs typeface="Arial"/>
              </a:rPr>
              <a:t>.</a:t>
            </a:r>
            <a:r>
              <a:rPr lang="en-US" sz="900" b="1" dirty="0">
                <a:latin typeface="Arial"/>
                <a:cs typeface="Arial"/>
              </a:rPr>
              <a:t>”</a:t>
            </a:r>
            <a:r>
              <a:rPr lang="en-US" sz="900" dirty="0">
                <a:latin typeface="Arial"/>
                <a:cs typeface="Arial"/>
              </a:rPr>
              <a:t> </a:t>
            </a:r>
            <a:r>
              <a:rPr lang="en-US" sz="900" i="1" dirty="0" smtClean="0">
                <a:latin typeface="Arial"/>
                <a:cs typeface="Arial"/>
              </a:rPr>
              <a:t>Journal of Experimental Botany </a:t>
            </a:r>
            <a:r>
              <a:rPr lang="en-US" sz="900" dirty="0" smtClean="0">
                <a:latin typeface="Arial"/>
                <a:cs typeface="Arial"/>
              </a:rPr>
              <a:t>(2017) </a:t>
            </a:r>
            <a:r>
              <a:rPr lang="en-US" sz="900" dirty="0">
                <a:latin typeface="Arial"/>
                <a:cs typeface="Arial"/>
              </a:rPr>
              <a:t>[DOI</a:t>
            </a:r>
            <a:r>
              <a:rPr lang="en-US" sz="900" dirty="0" smtClean="0">
                <a:latin typeface="Arial"/>
                <a:cs typeface="Arial"/>
              </a:rPr>
              <a:t>:</a:t>
            </a:r>
            <a:r>
              <a:rPr lang="de-DE" sz="900" dirty="0" smtClean="0"/>
              <a:t> </a:t>
            </a:r>
            <a:r>
              <a:rPr lang="en-US" sz="900" dirty="0"/>
              <a:t>10.1093/</a:t>
            </a:r>
            <a:r>
              <a:rPr lang="en-US" sz="900" dirty="0" err="1"/>
              <a:t>jxb</a:t>
            </a:r>
            <a:r>
              <a:rPr lang="en-US" sz="900" dirty="0"/>
              <a:t>/erx275</a:t>
            </a:r>
            <a:r>
              <a:rPr lang="en-US" sz="900" dirty="0" smtClean="0">
                <a:latin typeface="Arial"/>
                <a:cs typeface="Arial"/>
              </a:rPr>
              <a:t>]</a:t>
            </a:r>
            <a:r>
              <a:rPr lang="en-US" sz="900" dirty="0">
                <a:latin typeface="Arial"/>
                <a:cs typeface="Arial"/>
              </a:rPr>
              <a:t>.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-1" y="1081617"/>
            <a:ext cx="7171267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Objective</a:t>
            </a:r>
            <a:r>
              <a:rPr lang="en-US" dirty="0" smtClean="0">
                <a:latin typeface="+mn-lt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WRINKLED1 (WRI1) is a key transcriptional regulator of fatty acid biosynthesis genes in diverse oil-containing 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tissues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; 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the 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Arabidopsis </a:t>
            </a:r>
            <a:r>
              <a:rPr lang="en-US" sz="1400" i="1" dirty="0" smtClean="0">
                <a:solidFill>
                  <a:srgbClr val="000000"/>
                </a:solidFill>
                <a:latin typeface="+mn-lt"/>
              </a:rPr>
              <a:t>wri1-1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 loss-of-function mutant displays 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reduced 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seed oil content and impaired seedling establishment. Here we 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further characterize 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the </a:t>
            </a:r>
            <a:r>
              <a:rPr lang="en-US" sz="1400" i="1" dirty="0" smtClean="0">
                <a:solidFill>
                  <a:srgbClr val="000000"/>
                </a:solidFill>
                <a:latin typeface="+mn-lt"/>
              </a:rPr>
              <a:t>wri1-1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 mutant, identify a primary root growth defect, and confirm altered </a:t>
            </a:r>
            <a:r>
              <a:rPr lang="en-US" sz="1400" dirty="0" err="1" smtClean="0">
                <a:solidFill>
                  <a:srgbClr val="000000"/>
                </a:solidFill>
                <a:latin typeface="+mn-lt"/>
              </a:rPr>
              <a:t>auxin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 homeostasis.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-1" y="2044694"/>
            <a:ext cx="728980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Approach</a:t>
            </a:r>
            <a:endParaRPr lang="en-US" sz="1400" dirty="0" smtClean="0">
              <a:latin typeface="+mn-lt"/>
            </a:endParaRPr>
          </a:p>
          <a:p>
            <a:pPr marL="285750" lvl="0" indent="-285750">
              <a:buFont typeface="Wingdings" charset="2"/>
              <a:buChar char="Ø"/>
            </a:pP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Observe root morphology of the </a:t>
            </a:r>
            <a:r>
              <a:rPr lang="en-US" sz="1400" i="1" dirty="0" smtClean="0">
                <a:solidFill>
                  <a:srgbClr val="000000"/>
                </a:solidFill>
                <a:latin typeface="+mn-lt"/>
              </a:rPr>
              <a:t>wri1-1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 loss-of-function mutant, </a:t>
            </a:r>
            <a:r>
              <a:rPr lang="en-US" sz="1400" i="1" dirty="0" smtClean="0">
                <a:solidFill>
                  <a:srgbClr val="000000"/>
                </a:solidFill>
                <a:latin typeface="+mn-lt"/>
              </a:rPr>
              <a:t>AtWRI1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 overexpression lines, and wild-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type (WT) Arabidopsis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; examine proton efflux in roots</a:t>
            </a:r>
          </a:p>
          <a:p>
            <a:pPr marL="285750" lvl="0" indent="-285750">
              <a:buFont typeface="Wingdings" charset="2"/>
              <a:buChar char="Ø"/>
            </a:pP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In WT and </a:t>
            </a:r>
            <a:r>
              <a:rPr lang="en-US" sz="1400" i="1" dirty="0" smtClean="0">
                <a:solidFill>
                  <a:srgbClr val="000000"/>
                </a:solidFill>
                <a:latin typeface="+mn-lt"/>
              </a:rPr>
              <a:t>wri1-1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 plants, quantify </a:t>
            </a:r>
            <a:r>
              <a:rPr lang="en-US" sz="1400" dirty="0" err="1" smtClean="0">
                <a:solidFill>
                  <a:srgbClr val="000000"/>
                </a:solidFill>
                <a:latin typeface="+mn-lt"/>
              </a:rPr>
              <a:t>auxin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 (indole-3-acetic acid (IAA)) metabolites, shown to be associated with Arabidopsis root growth, by mass spectrometry; investigate </a:t>
            </a:r>
            <a:r>
              <a:rPr lang="en-US" sz="1400" dirty="0" err="1" smtClean="0">
                <a:solidFill>
                  <a:srgbClr val="000000"/>
                </a:solidFill>
                <a:latin typeface="+mn-lt"/>
              </a:rPr>
              <a:t>auxin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 sensitivity and transport in these plants</a:t>
            </a:r>
          </a:p>
          <a:p>
            <a:pPr marL="285750" lvl="0" indent="-285750">
              <a:buFont typeface="Wingdings" charset="2"/>
              <a:buChar char="Ø"/>
            </a:pP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Identify genes altered in expression in the </a:t>
            </a:r>
            <a:r>
              <a:rPr lang="en-US" sz="1400" i="1" dirty="0" smtClean="0">
                <a:solidFill>
                  <a:srgbClr val="000000"/>
                </a:solidFill>
                <a:latin typeface="+mn-lt"/>
              </a:rPr>
              <a:t>wri1-1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 mutant</a:t>
            </a:r>
          </a:p>
          <a:p>
            <a:pPr marL="285750" lvl="0" indent="-285750">
              <a:buFont typeface="Wingdings" charset="2"/>
              <a:buChar char="Ø"/>
            </a:pP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Conduct DNA binding assays of AtWRI1 protein and AtWRI1 promoter regions of genes identified with altered expression in </a:t>
            </a:r>
            <a:r>
              <a:rPr lang="en-US" sz="1400" i="1" dirty="0" smtClean="0">
                <a:solidFill>
                  <a:srgbClr val="000000"/>
                </a:solidFill>
                <a:latin typeface="+mn-lt"/>
              </a:rPr>
              <a:t>wri1-1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; identify putative AtWRI1 binding sites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4055536"/>
            <a:ext cx="7247467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Results/Impacts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i="1" dirty="0" smtClean="0">
                <a:solidFill>
                  <a:srgbClr val="000000"/>
                </a:solidFill>
                <a:latin typeface="+mn-lt"/>
              </a:rPr>
              <a:t>wri1-1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 displays a primary root growth defect and altered </a:t>
            </a:r>
            <a:r>
              <a:rPr lang="en-US" sz="1400" dirty="0" err="1" smtClean="0">
                <a:solidFill>
                  <a:srgbClr val="000000"/>
                </a:solidFill>
                <a:latin typeface="+mn-lt"/>
              </a:rPr>
              <a:t>auxin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-conjugate 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content</a:t>
            </a:r>
            <a:endParaRPr lang="en-US" sz="1400" dirty="0" smtClean="0">
              <a:solidFill>
                <a:srgbClr val="000000"/>
              </a:solidFill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Results presented here are consistent with AtWRI1 playing a role in mediating </a:t>
            </a:r>
            <a:r>
              <a:rPr lang="en-US" sz="1400" dirty="0" err="1" smtClean="0">
                <a:solidFill>
                  <a:srgbClr val="000000"/>
                </a:solidFill>
                <a:latin typeface="+mn-lt"/>
              </a:rPr>
              <a:t>auxin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 homeostasis by binding to the promoter of the </a:t>
            </a:r>
            <a:r>
              <a:rPr lang="en-US" sz="1400" dirty="0" err="1" smtClean="0">
                <a:solidFill>
                  <a:srgbClr val="000000"/>
                </a:solidFill>
                <a:latin typeface="+mn-lt"/>
              </a:rPr>
              <a:t>auxin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-responsive gene </a:t>
            </a:r>
            <a:r>
              <a:rPr lang="en-US" sz="1400" i="1" dirty="0" smtClean="0">
                <a:solidFill>
                  <a:srgbClr val="000000"/>
                </a:solidFill>
                <a:latin typeface="+mn-lt"/>
              </a:rPr>
              <a:t>GH3.3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, providing a mechanism for how AtWRI1 might affect </a:t>
            </a:r>
            <a:r>
              <a:rPr lang="en-US" sz="1400" dirty="0" err="1" smtClean="0">
                <a:solidFill>
                  <a:srgbClr val="000000"/>
                </a:solidFill>
                <a:latin typeface="+mn-lt"/>
              </a:rPr>
              <a:t>auxin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 homeostasis. AtWRI1 also binds to the promoter regions of some of the </a:t>
            </a:r>
            <a:r>
              <a:rPr lang="en-US" sz="1400" i="1" dirty="0" smtClean="0">
                <a:solidFill>
                  <a:srgbClr val="000000"/>
                </a:solidFill>
                <a:latin typeface="+mn-lt"/>
              </a:rPr>
              <a:t>PIN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 genes, which encode IAA carrier 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proteins </a:t>
            </a:r>
            <a:endParaRPr lang="en-US" sz="1400" dirty="0" smtClean="0">
              <a:solidFill>
                <a:srgbClr val="000000"/>
              </a:solidFill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Some </a:t>
            </a:r>
            <a:r>
              <a:rPr lang="en-US" sz="1400" i="1" dirty="0" smtClean="0">
                <a:solidFill>
                  <a:srgbClr val="000000"/>
                </a:solidFill>
                <a:latin typeface="+mn-lt"/>
              </a:rPr>
              <a:t>GH3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 and </a:t>
            </a:r>
            <a:r>
              <a:rPr lang="en-US" sz="1400" i="1" dirty="0" smtClean="0">
                <a:solidFill>
                  <a:srgbClr val="000000"/>
                </a:solidFill>
                <a:latin typeface="+mn-lt"/>
              </a:rPr>
              <a:t>PIN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 genes 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(</a:t>
            </a:r>
            <a:r>
              <a:rPr lang="en-US" sz="1400" dirty="0" err="1" smtClean="0">
                <a:solidFill>
                  <a:srgbClr val="000000"/>
                </a:solidFill>
                <a:latin typeface="+mn-lt"/>
              </a:rPr>
              <a:t>e.g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, </a:t>
            </a:r>
            <a:r>
              <a:rPr lang="en-US" sz="1400" i="1" dirty="0" smtClean="0">
                <a:solidFill>
                  <a:srgbClr val="000000"/>
                </a:solidFill>
                <a:latin typeface="+mn-lt"/>
              </a:rPr>
              <a:t>GH3.3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, </a:t>
            </a:r>
            <a:r>
              <a:rPr lang="en-US" sz="1400" i="1" dirty="0" smtClean="0">
                <a:solidFill>
                  <a:srgbClr val="000000"/>
                </a:solidFill>
                <a:latin typeface="+mn-lt"/>
              </a:rPr>
              <a:t>PIN1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, </a:t>
            </a:r>
            <a:r>
              <a:rPr lang="en-US" sz="1400" i="1" dirty="0" smtClean="0">
                <a:solidFill>
                  <a:srgbClr val="000000"/>
                </a:solidFill>
                <a:latin typeface="+mn-lt"/>
              </a:rPr>
              <a:t>PIN3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, </a:t>
            </a:r>
            <a:r>
              <a:rPr lang="en-US" sz="1400" i="1" dirty="0" smtClean="0">
                <a:solidFill>
                  <a:srgbClr val="000000"/>
                </a:solidFill>
                <a:latin typeface="+mn-lt"/>
              </a:rPr>
              <a:t>PIN5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, and </a:t>
            </a:r>
            <a:r>
              <a:rPr lang="en-US" sz="1400" i="1" dirty="0" smtClean="0">
                <a:solidFill>
                  <a:srgbClr val="000000"/>
                </a:solidFill>
                <a:latin typeface="+mn-lt"/>
              </a:rPr>
              <a:t>PIN6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) have altered expression in </a:t>
            </a:r>
            <a:r>
              <a:rPr lang="en-US" sz="1400" i="1" dirty="0" smtClean="0">
                <a:solidFill>
                  <a:srgbClr val="000000"/>
                </a:solidFill>
                <a:latin typeface="+mn-lt"/>
              </a:rPr>
              <a:t>wri1-1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, providing further evidence that AtWRI1 affects </a:t>
            </a:r>
            <a:r>
              <a:rPr lang="en-US" sz="1400" dirty="0" err="1" smtClean="0">
                <a:solidFill>
                  <a:srgbClr val="000000"/>
                </a:solidFill>
                <a:latin typeface="+mn-lt"/>
              </a:rPr>
              <a:t>auxin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homeostasis </a:t>
            </a:r>
            <a:endParaRPr lang="en-US" sz="1400" dirty="0" smtClean="0">
              <a:solidFill>
                <a:srgbClr val="000000"/>
              </a:solidFill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The knowledge that WRI1 affects hormone homeostasis is of importance for 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engineering crops 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for increased oil </a:t>
            </a:r>
            <a:r>
              <a:rPr lang="en-US" sz="1400" dirty="0" smtClean="0">
                <a:solidFill>
                  <a:srgbClr val="000000"/>
                </a:solidFill>
                <a:latin typeface="+mn-lt"/>
              </a:rPr>
              <a:t>content</a:t>
            </a:r>
            <a:endParaRPr lang="en-US" sz="1400" dirty="0" smtClean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0"/>
            <a:ext cx="2416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BRC Science Highlight</a:t>
            </a:r>
            <a:endParaRPr lang="en-US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3933" y="322362"/>
            <a:ext cx="1728787" cy="764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235"/>
          <p:cNvSpPr>
            <a:spLocks noChangeArrowheads="1"/>
          </p:cNvSpPr>
          <p:nvPr/>
        </p:nvSpPr>
        <p:spPr bwMode="auto">
          <a:xfrm>
            <a:off x="-34925" y="6646863"/>
            <a:ext cx="2320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solidFill>
                  <a:schemeClr val="bg1"/>
                </a:solidFill>
                <a:latin typeface="+mn-lt"/>
                <a:ea typeface="Rod"/>
                <a:cs typeface="Rod"/>
              </a:rPr>
              <a:t>	GLBRC August 2017</a:t>
            </a:r>
            <a:endParaRPr lang="en-US" sz="1200" b="1" dirty="0">
              <a:solidFill>
                <a:schemeClr val="bg1"/>
              </a:solidFill>
              <a:latin typeface="+mn-lt"/>
              <a:ea typeface="Rod"/>
              <a:cs typeface="Rod"/>
            </a:endParaRPr>
          </a:p>
        </p:txBody>
      </p:sp>
      <p:pic>
        <p:nvPicPr>
          <p:cNvPr id="2" name="Picture 1" descr="page1benning.pdf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68" t="8642" r="35853" b="19629"/>
          <a:stretch/>
        </p:blipFill>
        <p:spPr>
          <a:xfrm>
            <a:off x="7201752" y="0"/>
            <a:ext cx="1942248" cy="6375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701254" y="6400800"/>
            <a:ext cx="244274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Expression profiles of </a:t>
            </a:r>
            <a:r>
              <a:rPr lang="en-US" sz="800" i="1" dirty="0" smtClean="0"/>
              <a:t>AtWRI1</a:t>
            </a:r>
            <a:r>
              <a:rPr lang="en-US" sz="800" dirty="0" smtClean="0"/>
              <a:t> in Arabidopsis root.</a:t>
            </a:r>
            <a:endParaRPr lang="en-US" sz="800" dirty="0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7064B81CB5A84D8992C1DDBD34D590" ma:contentTypeVersion="0" ma:contentTypeDescription="Create a new document." ma:contentTypeScope="" ma:versionID="6738319440a0d4a8b574b44f29c8374c">
  <xsd:schema xmlns:xsd="http://www.w3.org/2001/XMLSchema" xmlns:xs="http://www.w3.org/2001/XMLSchema" xmlns:p="http://schemas.microsoft.com/office/2006/metadata/properties" xmlns:ns1="http://schemas.microsoft.com/sharepoint/v3" xmlns:ns2="f66da2ca-f37c-4205-929f-e8e9af1907d3" xmlns:ns3="598d3dbc-fa83-42fa-b207-889270677883" targetNamespace="http://schemas.microsoft.com/office/2006/metadata/properties" ma:root="true" ma:fieldsID="6ee46b2ab99f8bb7e069b4b66d7ecdec" ns1:_="" ns2:_="" ns3:_="">
    <xsd:import namespace="http://schemas.microsoft.com/sharepoint/v3"/>
    <xsd:import namespace="f66da2ca-f37c-4205-929f-e8e9af1907d3"/>
    <xsd:import namespace="598d3dbc-fa83-42fa-b207-88927067788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2:TaxKeywordTaxHTField" minOccurs="0"/>
                <xsd:element ref="ns2:TaxCatchAll" minOccurs="0"/>
                <xsd:element ref="ns3:Comments_x002c__x0020_Notes_x002c__x0020_etc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6da2ca-f37c-4205-929f-e8e9af1907d3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4" nillable="true" ma:taxonomy="true" ma:internalName="TaxKeywordTaxHTField" ma:taxonomyFieldName="TaxKeyword" ma:displayName="Enterprise Keywords" ma:fieldId="{23f27201-bee3-471e-b2e7-b64fd8b7ca38}" ma:taxonomyMulti="true" ma:sspId="8627bd82-0569-4858-99f3-d7174152a40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hidden="true" ma:list="{52eabb01-f6f8-4398-a964-66c8658a72c0}" ma:internalName="TaxCatchAll" ma:showField="CatchAllData" ma:web="f66da2ca-f37c-4205-929f-e8e9af1907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8d3dbc-fa83-42fa-b207-889270677883" elementFormDefault="qualified">
    <xsd:import namespace="http://schemas.microsoft.com/office/2006/documentManagement/types"/>
    <xsd:import namespace="http://schemas.microsoft.com/office/infopath/2007/PartnerControls"/>
    <xsd:element name="Comments_x002c__x0020_Notes_x002c__x0020_etc" ma:index="16" nillable="true" ma:displayName="Comments, Notes, etc" ma:internalName="Comments_x002c__x0020_Notes_x002c__x0020_etc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KeywordTaxHTField xmlns="f66da2ca-f37c-4205-929f-e8e9af1907d3">
      <Terms xmlns="http://schemas.microsoft.com/office/infopath/2007/PartnerControls"/>
    </TaxKeywordTaxHTField>
    <TaxCatchAll xmlns="f66da2ca-f37c-4205-929f-e8e9af1907d3"/>
    <Comments_x002c__x0020_Notes_x002c__x0020_etc xmlns="598d3dbc-fa83-42fa-b207-889270677883">Ready for Comms</Comments_x002c__x0020_Notes_x002c__x0020_etc>
    <PublishingExpirationDate xmlns="http://schemas.microsoft.com/sharepoint/v3" xsi:nil="true"/>
    <PublishingStartDate xmlns="http://schemas.microsoft.com/sharepoint/v3" xsi:nil="true"/>
    <_dlc_DocId xmlns="f66da2ca-f37c-4205-929f-e8e9af1907d3">HUBDOC-169-622</_dlc_DocId>
    <_dlc_DocIdUrl xmlns="f66da2ca-f37c-4205-929f-e8e9af1907d3">
      <Url>https://intranet.wei.wisc.edu/glbrc/doe/_layouts/15/DocIdRedir.aspx?ID=HUBDOC-169-622</Url>
      <Description>HUBDOC-169-622</Description>
    </_dlc_DocIdUrl>
    <_dlc_DocIdPersistId xmlns="f66da2ca-f37c-4205-929f-e8e9af1907d3">false</_dlc_DocIdPersistId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4CE68956-2A2F-4AF9-A683-C63B389D65E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EDED528-518D-4C69-AD84-97438F549D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66da2ca-f37c-4205-929f-e8e9af1907d3"/>
    <ds:schemaRef ds:uri="598d3dbc-fa83-42fa-b207-8892706778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5E273A0-DD58-4D63-AD59-E4FD25EB50A2}">
  <ds:schemaRefs>
    <ds:schemaRef ds:uri="http://schemas.microsoft.com/office/2006/metadata/properties"/>
    <ds:schemaRef ds:uri="http://schemas.microsoft.com/office/infopath/2007/PartnerControls"/>
    <ds:schemaRef ds:uri="f66da2ca-f37c-4205-929f-e8e9af1907d3"/>
    <ds:schemaRef ds:uri="598d3dbc-fa83-42fa-b207-889270677883"/>
    <ds:schemaRef ds:uri="http://schemas.microsoft.com/sharepoint/v3"/>
  </ds:schemaRefs>
</ds:datastoreItem>
</file>

<file path=customXml/itemProps4.xml><?xml version="1.0" encoding="utf-8"?>
<ds:datastoreItem xmlns:ds="http://schemas.openxmlformats.org/officeDocument/2006/customXml" ds:itemID="{D73A89BB-3228-4566-B5DE-ED801792271A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11059</TotalTime>
  <Words>384</Words>
  <Application>Microsoft Macintosh PowerPoint</Application>
  <PresentationFormat>On-screen Show (4:3)</PresentationFormat>
  <Paragraphs>22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US Department of Energy (SC)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palmian</dc:creator>
  <cp:keywords/>
  <cp:lastModifiedBy>Krista</cp:lastModifiedBy>
  <cp:revision>1034</cp:revision>
  <dcterms:created xsi:type="dcterms:W3CDTF">2010-02-04T19:54:00Z</dcterms:created>
  <dcterms:modified xsi:type="dcterms:W3CDTF">2017-08-28T15:09:15Z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0x010100247064B81CB5A84D8992C1DDBD34D590</vt:lpwstr>
  </property>
  <property fmtid="{D5CDD505-2E9C-101B-9397-08002B2CF9AE}" pid="3" name="_dlc_DocIdItemGuid">
    <vt:lpwstr>d8f5ef48-1368-45dd-a05c-6331417902ed</vt:lpwstr>
  </property>
  <property fmtid="{D5CDD505-2E9C-101B-9397-08002B2CF9AE}" pid="4" name="TaxKeyword">
    <vt:lpwstr/>
  </property>
  <property fmtid="{D5CDD505-2E9C-101B-9397-08002B2CF9AE}" pid="5" name="xd_Signature">
    <vt:bool>true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TemplateUrl">
    <vt:lpwstr/>
  </property>
</Properties>
</file>