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AA34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 autoAdjust="0"/>
    <p:restoredTop sz="97391" autoAdjust="0"/>
  </p:normalViewPr>
  <p:slideViewPr>
    <p:cSldViewPr snapToGrid="0">
      <p:cViewPr>
        <p:scale>
          <a:sx n="140" d="100"/>
          <a:sy n="140" d="100"/>
        </p:scale>
        <p:origin x="1328" y="168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9/3/20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9/3/20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4064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757987" cy="222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416046" y="334921"/>
            <a:ext cx="64867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Mimicking wood-eaters to cleave lignin for biofuels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9728" y="6197363"/>
            <a:ext cx="8924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Klinger, G.E., Zhou, Y., Foote, J.A., </a:t>
            </a:r>
            <a:r>
              <a:rPr lang="fr-FR" sz="900" dirty="0" err="1"/>
              <a:t>Wester</a:t>
            </a:r>
            <a:r>
              <a:rPr lang="fr-FR" sz="900" dirty="0"/>
              <a:t>, A.M., Cui, Y., </a:t>
            </a:r>
            <a:r>
              <a:rPr lang="fr-FR" sz="900" dirty="0" err="1"/>
              <a:t>Alherech</a:t>
            </a:r>
            <a:r>
              <a:rPr lang="fr-FR" sz="900" dirty="0"/>
              <a:t>, M., Stahl, S.S., Jackson, J.E. and </a:t>
            </a:r>
            <a:r>
              <a:rPr lang="fr-FR" sz="900" dirty="0" err="1"/>
              <a:t>Hegg</a:t>
            </a:r>
            <a:r>
              <a:rPr lang="fr-FR" sz="900" dirty="0"/>
              <a:t>, E.L., “</a:t>
            </a:r>
            <a:r>
              <a:rPr lang="fr-FR" sz="900" dirty="0" err="1"/>
              <a:t>Nucleophilic</a:t>
            </a:r>
            <a:r>
              <a:rPr lang="fr-FR" sz="900" dirty="0"/>
              <a:t> Thiols </a:t>
            </a:r>
            <a:r>
              <a:rPr lang="fr-FR" sz="900" dirty="0" err="1"/>
              <a:t>Reductively</a:t>
            </a:r>
            <a:r>
              <a:rPr lang="fr-FR" sz="900" dirty="0"/>
              <a:t> </a:t>
            </a:r>
            <a:r>
              <a:rPr lang="fr-FR" sz="900" dirty="0" err="1"/>
              <a:t>Cleave</a:t>
            </a:r>
            <a:r>
              <a:rPr lang="fr-FR" sz="900" dirty="0"/>
              <a:t> Ether Linkages in </a:t>
            </a:r>
            <a:r>
              <a:rPr lang="fr-FR" sz="900" dirty="0" err="1"/>
              <a:t>Lignin</a:t>
            </a:r>
            <a:r>
              <a:rPr lang="fr-FR" sz="900" dirty="0"/>
              <a:t> Model </a:t>
            </a:r>
            <a:r>
              <a:rPr lang="fr-FR" sz="900" dirty="0" err="1"/>
              <a:t>Polymers</a:t>
            </a:r>
            <a:r>
              <a:rPr lang="fr-FR" sz="900" dirty="0"/>
              <a:t> and </a:t>
            </a:r>
            <a:r>
              <a:rPr lang="fr-FR" sz="900" dirty="0" err="1"/>
              <a:t>Lignin</a:t>
            </a:r>
            <a:r>
              <a:rPr lang="fr-FR" sz="900" dirty="0"/>
              <a:t>,” </a:t>
            </a:r>
            <a:r>
              <a:rPr lang="fr-FR" sz="900" i="1" dirty="0" err="1"/>
              <a:t>ChemSusChem</a:t>
            </a:r>
            <a:r>
              <a:rPr lang="fr-FR" sz="900" dirty="0"/>
              <a:t> (2020). [DOI: 10.1002/cssc.202001238]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13337" y="1207100"/>
            <a:ext cx="187941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>
                <a:latin typeface="+mn-lt"/>
              </a:rPr>
              <a:t> 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Determine if small redox-active thiol molecules are capable of penetrating complex lignin polymers and cleaving them into useful bio-based chemical feedstocks.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732535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Results/Impacts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Thiols successfully depolymerized both model lignin-like polymers (with monomers yield up to 90% efficiency) and lignin from pretreated poplar (with up to 65% molecular weight reduction).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The lignin depolymerization reaction can be successfully scaled up, maintaining efficiency at ten-fold higher loadings.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 thiol-based depolymerization strategy may be a viable way to fragment lignin and enable further processing to turn it into valuable fuels, chemicals, and other bioproducts.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1973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GLBRC September 2020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13337" y="3400705"/>
            <a:ext cx="914399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</a:t>
            </a:r>
            <a:endParaRPr lang="en-US" dirty="0">
              <a:latin typeface="+mn-lt"/>
            </a:endParaRPr>
          </a:p>
          <a:p>
            <a:pPr marL="285750" indent="-285750">
              <a:buFont typeface="Wingdings" charset="2"/>
              <a:buChar char="Ø"/>
            </a:pPr>
            <a:r>
              <a:rPr lang="en-US" sz="1400" dirty="0">
                <a:latin typeface="+mn-lt"/>
                <a:cs typeface="Calibri" panose="020F0502020204030204" pitchFamily="34" charset="0"/>
              </a:rPr>
              <a:t>Prepare substrates for thiol-mediated chemistry: synthesize model polymers with </a:t>
            </a:r>
            <a:r>
              <a:rPr lang="el-GR" sz="1400" dirty="0">
                <a:latin typeface="+mn-lt"/>
              </a:rPr>
              <a:t>β-</a:t>
            </a:r>
            <a:r>
              <a:rPr lang="en-US" sz="1400" dirty="0">
                <a:latin typeface="+mn-lt"/>
              </a:rPr>
              <a:t>O-4 ether linkages, prepare lignin from poplar biomass using the copper-catalyzed alkaline hydrogen peroxide pretreatment method.  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>
                <a:latin typeface="+mn-lt"/>
                <a:cs typeface="Calibri" panose="020F0502020204030204" pitchFamily="34" charset="0"/>
              </a:rPr>
              <a:t>Explore the reactivity of several organic thiol mediators with model polymers and lignin isolated from poplar.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Analyze products of the thiol-mediated reactions with chromatography </a:t>
            </a:r>
            <a:r>
              <a:rPr lang="en-US" sz="1400" dirty="0">
                <a:latin typeface="+mn-lt"/>
                <a:cs typeface="Calibri" panose="020F0502020204030204" pitchFamily="34" charset="0"/>
              </a:rPr>
              <a:t>and nuclear magnetic resonance spectroscopy. 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291" y="356736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2795032-AA49-9749-88A9-4820B26005BB}"/>
              </a:ext>
            </a:extLst>
          </p:cNvPr>
          <p:cNvSpPr txBox="1"/>
          <p:nvPr/>
        </p:nvSpPr>
        <p:spPr>
          <a:xfrm>
            <a:off x="2293106" y="2715240"/>
            <a:ext cx="6425891" cy="369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Thiols to the rescue: </a:t>
            </a:r>
            <a:r>
              <a:rPr lang="en-US" sz="900" dirty="0"/>
              <a:t>Thiols cleave ether bonds in polymeric oxidized lignin by penetrating the polymeric network of lignin and cleaving ether bonds activated by neighboring carbonyls.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571265-E595-6144-B9CF-A4DEF84EB3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8498" y="1486745"/>
            <a:ext cx="6715109" cy="1182406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HUBDOC-169-714</_dlc_DocId>
    <_dlc_DocIdUrl xmlns="f66da2ca-f37c-4205-929f-e8e9af1907d3">
      <Url>https://intranet.wei.wisc.edu/glbrc/doe/_layouts/15/DocIdRedir.aspx?ID=HUBDOC-169-714</Url>
      <Description>HUBDOC-169-714</Description>
    </_dlc_DocIdUrl>
    <_dlc_DocIdPersistId xmlns="f66da2ca-f37c-4205-929f-e8e9af1907d3">false</_dlc_DocIdPersistId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E273A0-DD58-4D63-AD59-E4FD25EB50A2}">
  <ds:schemaRefs>
    <ds:schemaRef ds:uri="http://schemas.microsoft.com/sharepoint/v3"/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598d3dbc-fa83-42fa-b207-889270677883"/>
    <ds:schemaRef ds:uri="f66da2ca-f37c-4205-929f-e8e9af1907d3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31444</TotalTime>
  <Words>284</Words>
  <Application>Microsoft Macintosh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palmian</dc:creator>
  <cp:keywords/>
  <cp:lastModifiedBy>Matthew Wisniewski</cp:lastModifiedBy>
  <cp:revision>1310</cp:revision>
  <dcterms:created xsi:type="dcterms:W3CDTF">2010-02-04T19:54:00Z</dcterms:created>
  <dcterms:modified xsi:type="dcterms:W3CDTF">2020-09-03T15:19:08Z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b13869b4-7f0c-4121-b37e-6db52006f568</vt:lpwstr>
  </property>
  <property fmtid="{D5CDD505-2E9C-101B-9397-08002B2CF9AE}" pid="4" name="TaxKeyword">
    <vt:lpwstr/>
  </property>
  <property fmtid="{D5CDD505-2E9C-101B-9397-08002B2CF9AE}" pid="5" name="xd_Signature">
    <vt:bool>true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