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AA34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266" autoAdjust="0"/>
    <p:restoredTop sz="97391" autoAdjust="0"/>
  </p:normalViewPr>
  <p:slideViewPr>
    <p:cSldViewPr snapToGrid="0">
      <p:cViewPr varScale="1">
        <p:scale>
          <a:sx n="140" d="100"/>
          <a:sy n="140" d="100"/>
        </p:scale>
        <p:origin x="448" y="184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8/4/20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8/4/20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340643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hyperlink" Target="https://doi.org/10.1073/pnas.200724511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25D574C-B5DE-3744-AD39-B0A2739A4103}"/>
              </a:ext>
            </a:extLst>
          </p:cNvPr>
          <p:cNvGrpSpPr/>
          <p:nvPr/>
        </p:nvGrpSpPr>
        <p:grpSpPr>
          <a:xfrm>
            <a:off x="4825024" y="1936761"/>
            <a:ext cx="4264112" cy="3770446"/>
            <a:chOff x="4607471" y="1936761"/>
            <a:chExt cx="4536529" cy="4011325"/>
          </a:xfrm>
        </p:grpSpPr>
        <p:pic>
          <p:nvPicPr>
            <p:cNvPr id="4" name="Picture 3" descr="A close up of a map&#10;&#10;Description automatically generated">
              <a:extLst>
                <a:ext uri="{FF2B5EF4-FFF2-40B4-BE49-F238E27FC236}">
                  <a16:creationId xmlns:a16="http://schemas.microsoft.com/office/drawing/2014/main" id="{95141EC6-D182-F04B-9266-1808D38716F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07471" y="1936761"/>
              <a:ext cx="4536529" cy="3521425"/>
            </a:xfrm>
            <a:prstGeom prst="rect">
              <a:avLst/>
            </a:prstGeom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2FB8FD3-CE5C-624B-8299-4C4CCB209098}"/>
                </a:ext>
              </a:extLst>
            </p:cNvPr>
            <p:cNvSpPr txBox="1"/>
            <p:nvPr/>
          </p:nvSpPr>
          <p:spPr>
            <a:xfrm>
              <a:off x="5410670" y="5686135"/>
              <a:ext cx="3450926" cy="2619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/>
                <a:t>Phylogenetic analysis of the CSLC protein family. </a:t>
              </a:r>
              <a:endParaRPr lang="en-US" sz="1000" b="1" i="1" dirty="0"/>
            </a:p>
          </p:txBody>
        </p:sp>
      </p:grpSp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643880" y="227072"/>
            <a:ext cx="59819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Discovery of a new strategy to produce biofuel-relevant carbohydrates in plants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9728" y="6234164"/>
            <a:ext cx="8924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/>
              <a:t>Kim, S.-J., </a:t>
            </a:r>
            <a:r>
              <a:rPr lang="fr-FR" sz="900" dirty="0" err="1"/>
              <a:t>Chandrasekar</a:t>
            </a:r>
            <a:r>
              <a:rPr lang="fr-FR" sz="900" dirty="0"/>
              <a:t>, B., </a:t>
            </a:r>
            <a:r>
              <a:rPr lang="fr-FR" sz="900" dirty="0" err="1"/>
              <a:t>Rea</a:t>
            </a:r>
            <a:r>
              <a:rPr lang="fr-FR" sz="900" dirty="0"/>
              <a:t>, A.C., </a:t>
            </a:r>
            <a:r>
              <a:rPr lang="fr-FR" sz="900" dirty="0" err="1"/>
              <a:t>Danhof</a:t>
            </a:r>
            <a:r>
              <a:rPr lang="fr-FR" sz="900" dirty="0"/>
              <a:t>, L., </a:t>
            </a:r>
            <a:r>
              <a:rPr lang="fr-FR" sz="900" dirty="0" err="1"/>
              <a:t>Zemelis-Durfee</a:t>
            </a:r>
            <a:r>
              <a:rPr lang="fr-FR" sz="900" dirty="0"/>
              <a:t>, S., </a:t>
            </a:r>
            <a:r>
              <a:rPr lang="fr-FR" sz="900" dirty="0" err="1"/>
              <a:t>Thrower</a:t>
            </a:r>
            <a:r>
              <a:rPr lang="fr-FR" sz="900" dirty="0"/>
              <a:t>, N., </a:t>
            </a:r>
            <a:r>
              <a:rPr lang="fr-FR" sz="900" dirty="0" err="1"/>
              <a:t>Shepard</a:t>
            </a:r>
            <a:r>
              <a:rPr lang="fr-FR" sz="900" dirty="0"/>
              <a:t>, Z.S., </a:t>
            </a:r>
            <a:r>
              <a:rPr lang="fr-FR" sz="900" dirty="0" err="1"/>
              <a:t>Pauly</a:t>
            </a:r>
            <a:r>
              <a:rPr lang="fr-FR" sz="900" dirty="0"/>
              <a:t>, M., </a:t>
            </a:r>
            <a:r>
              <a:rPr lang="fr-FR" sz="900" dirty="0" err="1"/>
              <a:t>Brandizzi</a:t>
            </a:r>
            <a:r>
              <a:rPr lang="fr-FR" sz="900" dirty="0"/>
              <a:t>, F., and </a:t>
            </a:r>
            <a:r>
              <a:rPr lang="fr-FR" sz="900" dirty="0" err="1"/>
              <a:t>Keegstra</a:t>
            </a:r>
            <a:r>
              <a:rPr lang="fr-FR" sz="900" dirty="0"/>
              <a:t>, K., “The </a:t>
            </a:r>
            <a:r>
              <a:rPr lang="fr-FR" sz="900" dirty="0" err="1"/>
              <a:t>synthesis</a:t>
            </a:r>
            <a:r>
              <a:rPr lang="fr-FR" sz="900" dirty="0"/>
              <a:t> of </a:t>
            </a:r>
            <a:r>
              <a:rPr lang="fr-FR" sz="900" dirty="0" err="1"/>
              <a:t>xyloglucan</a:t>
            </a:r>
            <a:r>
              <a:rPr lang="fr-FR" sz="900" dirty="0"/>
              <a:t>, an </a:t>
            </a:r>
            <a:r>
              <a:rPr lang="fr-FR" sz="900" dirty="0" err="1"/>
              <a:t>abundant</a:t>
            </a:r>
            <a:r>
              <a:rPr lang="fr-FR" sz="900" dirty="0"/>
              <a:t> plant </a:t>
            </a:r>
            <a:r>
              <a:rPr lang="fr-FR" sz="900" dirty="0" err="1"/>
              <a:t>cell</a:t>
            </a:r>
            <a:r>
              <a:rPr lang="fr-FR" sz="900" dirty="0"/>
              <a:t> </a:t>
            </a:r>
            <a:r>
              <a:rPr lang="fr-FR" sz="900" dirty="0" err="1"/>
              <a:t>wall</a:t>
            </a:r>
            <a:r>
              <a:rPr lang="fr-FR" sz="900" dirty="0"/>
              <a:t> polysaccharide, </a:t>
            </a:r>
            <a:r>
              <a:rPr lang="fr-FR" sz="900" dirty="0" err="1"/>
              <a:t>requires</a:t>
            </a:r>
            <a:r>
              <a:rPr lang="fr-FR" sz="900" dirty="0"/>
              <a:t> CSLC </a:t>
            </a:r>
            <a:r>
              <a:rPr lang="fr-FR" sz="900" dirty="0" err="1"/>
              <a:t>function</a:t>
            </a:r>
            <a:r>
              <a:rPr lang="fr-FR" sz="900" dirty="0"/>
              <a:t>.” </a:t>
            </a:r>
            <a:r>
              <a:rPr lang="fr-FR" sz="900" i="1" dirty="0"/>
              <a:t>Proc. </a:t>
            </a:r>
            <a:r>
              <a:rPr lang="fr-FR" sz="900" i="1" dirty="0" err="1"/>
              <a:t>Natl</a:t>
            </a:r>
            <a:r>
              <a:rPr lang="fr-FR" sz="900" i="1" dirty="0"/>
              <a:t>. Acad. </a:t>
            </a:r>
            <a:r>
              <a:rPr lang="fr-FR" sz="900" i="1" dirty="0" err="1"/>
              <a:t>Sci</a:t>
            </a:r>
            <a:r>
              <a:rPr lang="fr-FR" sz="900" i="1" dirty="0"/>
              <a:t>. USA </a:t>
            </a:r>
            <a:r>
              <a:rPr lang="fr-FR" sz="900" dirty="0" err="1"/>
              <a:t>Epub</a:t>
            </a:r>
            <a:r>
              <a:rPr lang="fr-FR" sz="900" dirty="0"/>
              <a:t> July 31. (2020). [DOI: </a:t>
            </a:r>
            <a:r>
              <a:rPr lang="fr-FR" sz="900" dirty="0">
                <a:hlinkClick r:id="rId4"/>
              </a:rPr>
              <a:t>https://</a:t>
            </a:r>
            <a:r>
              <a:rPr lang="fr-FR" sz="900" dirty="0" err="1">
                <a:hlinkClick r:id="rId4"/>
              </a:rPr>
              <a:t>doi.org</a:t>
            </a:r>
            <a:r>
              <a:rPr lang="fr-FR" sz="900" dirty="0">
                <a:hlinkClick r:id="rId4"/>
              </a:rPr>
              <a:t>/10.1073/pnas.2007245117</a:t>
            </a:r>
            <a:r>
              <a:rPr lang="fr-FR" sz="900" dirty="0"/>
              <a:t>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-13338" y="1060031"/>
            <a:ext cx="902004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>
                <a:latin typeface="+mn-lt"/>
              </a:rPr>
              <a:t> 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Gain a better understanding of plant cell wall structure, function, and reorganization by studying the role of the cellulose synthase like-C (CSLC) proteins in xyloglucan biosynthesis.</a:t>
            </a:r>
            <a:endParaRPr lang="en-US" sz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" y="3428480"/>
            <a:ext cx="508067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Results/Impacts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CSLCs are xyloglucan synthases: Xyloglucan levels were normal in single </a:t>
            </a:r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CSLC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mutants and significantly decreased with mutations in multiple </a:t>
            </a:r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CSLC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genes.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The quintuple mutant grew and developed normally despite having no detectable xyloglucan, suggesting that xyloglucan is not essential for plant growth.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CSLC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genes are phylogenetically widespread in the plant kingdom and evolved from an ancient family.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The findings raise the possibility of replacing xyloglucan in the cell wall with other biofuel-relevant carbohydrates without affecting plant yield.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</a:p>
        </p:txBody>
      </p:sp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GLBRC August 2020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13338" y="1812207"/>
            <a:ext cx="474993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</a:t>
            </a:r>
            <a:endParaRPr lang="en-US" dirty="0">
              <a:latin typeface="+mn-lt"/>
            </a:endParaRPr>
          </a:p>
          <a:p>
            <a:pPr marL="285750" lvl="0" indent="-285750">
              <a:buFont typeface="Wingdings" charset="2"/>
              <a:buChar char="Ø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Genetically characterize the five </a:t>
            </a:r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Arabidopsis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CSLC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genes to determine their role in xyloglucan biosynthesis and cell wall composition. </a:t>
            </a:r>
          </a:p>
          <a:p>
            <a:pPr marL="285750" lvl="0" indent="-285750">
              <a:buFont typeface="Wingdings" charset="2"/>
              <a:buChar char="Ø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Explore xyloglucan’s role in plant growth and development.</a:t>
            </a:r>
          </a:p>
          <a:p>
            <a:pPr marL="285750" lvl="0" indent="-285750">
              <a:buFont typeface="Wingdings" charset="2"/>
              <a:buChar char="Ø"/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Determine the phylogenetic relationship of the five </a:t>
            </a:r>
            <a:r>
              <a:rPr lang="en-US" sz="1400" i="1" dirty="0">
                <a:latin typeface="Calibri" panose="020F0502020204030204" pitchFamily="34" charset="0"/>
                <a:cs typeface="Calibri" panose="020F0502020204030204" pitchFamily="34" charset="0"/>
              </a:rPr>
              <a:t>CSLC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 genes. 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7291" y="356736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>Ready for Comms</Comments_x002c__x0020_Notes_x002c__x0020_etc>
    <PublishingExpirationDate xmlns="http://schemas.microsoft.com/sharepoint/v3" xsi:nil="true"/>
    <PublishingStartDate xmlns="http://schemas.microsoft.com/sharepoint/v3" xsi:nil="true"/>
    <_dlc_DocId xmlns="f66da2ca-f37c-4205-929f-e8e9af1907d3">HUBDOC-169-714</_dlc_DocId>
    <_dlc_DocIdUrl xmlns="f66da2ca-f37c-4205-929f-e8e9af1907d3">
      <Url>https://intranet.wei.wisc.edu/glbrc/doe/_layouts/15/DocIdRedir.aspx?ID=HUBDOC-169-714</Url>
      <Description>HUBDOC-169-714</Description>
    </_dlc_DocIdUrl>
    <_dlc_DocIdPersistId xmlns="f66da2ca-f37c-4205-929f-e8e9af1907d3">false</_dlc_DocIdPersistId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05E273A0-DD58-4D63-AD59-E4FD25EB50A2}">
  <ds:schemaRefs>
    <ds:schemaRef ds:uri="http://schemas.microsoft.com/sharepoint/v3"/>
    <ds:schemaRef ds:uri="http://purl.org/dc/elements/1.1/"/>
    <ds:schemaRef ds:uri="http://schemas.microsoft.com/office/infopath/2007/PartnerControls"/>
    <ds:schemaRef ds:uri="http://www.w3.org/XML/1998/namespace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598d3dbc-fa83-42fa-b207-889270677883"/>
    <ds:schemaRef ds:uri="f66da2ca-f37c-4205-929f-e8e9af1907d3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29902</TotalTime>
  <Words>278</Words>
  <Application>Microsoft Macintosh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palmian</dc:creator>
  <cp:keywords/>
  <cp:lastModifiedBy>Matthew Wisniewski</cp:lastModifiedBy>
  <cp:revision>1291</cp:revision>
  <dcterms:created xsi:type="dcterms:W3CDTF">2010-02-04T19:54:00Z</dcterms:created>
  <dcterms:modified xsi:type="dcterms:W3CDTF">2020-08-04T18:45:16Z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b13869b4-7f0c-4121-b37e-6db52006f568</vt:lpwstr>
  </property>
  <property fmtid="{D5CDD505-2E9C-101B-9397-08002B2CF9AE}" pid="4" name="TaxKeyword">
    <vt:lpwstr/>
  </property>
  <property fmtid="{D5CDD505-2E9C-101B-9397-08002B2CF9AE}" pid="5" name="xd_Signature">
    <vt:bool>true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