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7"/>
  </p:notesMasterIdLst>
  <p:handoutMasterIdLst>
    <p:handoutMasterId r:id="rId8"/>
  </p:handoutMasterIdLst>
  <p:sldIdLst>
    <p:sldId id="437" r:id="rId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4752">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on Kim" initials="HK" lastIdx="1" clrIdx="0"/>
  <p:cmAuthor id="2" name="JOHN RALPH" initials="JR" lastIdx="1" clrIdx="1">
    <p:extLst>
      <p:ext uri="{19B8F6BF-5375-455C-9EA6-DF929625EA0E}">
        <p15:presenceInfo xmlns:p15="http://schemas.microsoft.com/office/powerpoint/2012/main" userId="S::jralph@wisc.edu::7b2e46cb-9210-48f8-b733-e265b806aaf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AA34"/>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266" autoAdjust="0"/>
    <p:restoredTop sz="97391" autoAdjust="0"/>
  </p:normalViewPr>
  <p:slideViewPr>
    <p:cSldViewPr snapToGrid="0">
      <p:cViewPr varScale="1">
        <p:scale>
          <a:sx n="115" d="100"/>
          <a:sy n="115" d="100"/>
        </p:scale>
        <p:origin x="2424" y="168"/>
      </p:cViewPr>
      <p:guideLst>
        <p:guide orient="horz" pos="2160"/>
        <p:guide pos="4752"/>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11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viewProps" Target="viewProps.xml"/><Relationship Id="rId5" Type="http://schemas.openxmlformats.org/officeDocument/2006/relationships/slideMaster" Target="slideMasters/slideMaster1.xml"/><Relationship Id="rId10"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7" tIns="46584" rIns="93167" bIns="46584"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67" tIns="46584" rIns="93167" bIns="46584" rtlCol="0"/>
          <a:lstStyle>
            <a:lvl1pPr algn="r" fontAlgn="auto">
              <a:spcBef>
                <a:spcPts val="0"/>
              </a:spcBef>
              <a:spcAft>
                <a:spcPts val="0"/>
              </a:spcAft>
              <a:defRPr sz="1200">
                <a:latin typeface="+mn-lt"/>
              </a:defRPr>
            </a:lvl1pPr>
          </a:lstStyle>
          <a:p>
            <a:pPr>
              <a:defRPr/>
            </a:pPr>
            <a:fld id="{01933470-C82D-4D91-BC44-EDDF0F3DAA3C}" type="datetimeFigureOut">
              <a:rPr lang="en-US"/>
              <a:pPr>
                <a:defRPr/>
              </a:pPr>
              <a:t>3/30/20</a:t>
            </a:fld>
            <a:endParaRPr lang="en-US" dirty="0"/>
          </a:p>
        </p:txBody>
      </p:sp>
      <p:sp>
        <p:nvSpPr>
          <p:cNvPr id="4" name="Footer Placeholder 3"/>
          <p:cNvSpPr>
            <a:spLocks noGrp="1"/>
          </p:cNvSpPr>
          <p:nvPr>
            <p:ph type="ftr" sz="quarter" idx="2"/>
          </p:nvPr>
        </p:nvSpPr>
        <p:spPr>
          <a:xfrm>
            <a:off x="1" y="8829967"/>
            <a:ext cx="3037840" cy="464820"/>
          </a:xfrm>
          <a:prstGeom prst="rect">
            <a:avLst/>
          </a:prstGeom>
        </p:spPr>
        <p:txBody>
          <a:bodyPr vert="horz" lIns="93167" tIns="46584" rIns="93167" bIns="46584"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7" tIns="46584" rIns="93167" bIns="46584" rtlCol="0" anchor="b"/>
          <a:lstStyle>
            <a:lvl1pPr algn="r" fontAlgn="auto">
              <a:spcBef>
                <a:spcPts val="0"/>
              </a:spcBef>
              <a:spcAft>
                <a:spcPts val="0"/>
              </a:spcAft>
              <a:defRPr sz="1200">
                <a:latin typeface="+mn-lt"/>
              </a:defRPr>
            </a:lvl1pPr>
          </a:lstStyle>
          <a:p>
            <a:pPr>
              <a:defRPr/>
            </a:pPr>
            <a:fld id="{CDC09BA1-F2D0-444F-980D-8F03A3EE7AE6}" type="slidenum">
              <a:rPr lang="en-US"/>
              <a:pPr>
                <a:defRPr/>
              </a:pPr>
              <a:t>‹#›</a:t>
            </a:fld>
            <a:endParaRPr lang="en-US" dirty="0"/>
          </a:p>
        </p:txBody>
      </p:sp>
    </p:spTree>
    <p:extLst>
      <p:ext uri="{BB962C8B-B14F-4D97-AF65-F5344CB8AC3E}">
        <p14:creationId xmlns:p14="http://schemas.microsoft.com/office/powerpoint/2010/main" val="11263690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7" tIns="46584" rIns="93167" bIns="46584"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7" tIns="46584" rIns="93167" bIns="46584" rtlCol="0"/>
          <a:lstStyle>
            <a:lvl1pPr algn="r" fontAlgn="auto">
              <a:spcBef>
                <a:spcPts val="0"/>
              </a:spcBef>
              <a:spcAft>
                <a:spcPts val="0"/>
              </a:spcAft>
              <a:defRPr sz="1200">
                <a:latin typeface="+mn-lt"/>
              </a:defRPr>
            </a:lvl1pPr>
          </a:lstStyle>
          <a:p>
            <a:pPr>
              <a:defRPr/>
            </a:pPr>
            <a:fld id="{D1BB9D18-7567-4D19-8665-5AE6C32131D1}" type="datetimeFigureOut">
              <a:rPr lang="en-US"/>
              <a:pPr>
                <a:defRPr/>
              </a:pPr>
              <a:t>3/30/20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7" tIns="46584" rIns="93167" bIns="46584"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7" tIns="46584" rIns="93167" bIns="4658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167" tIns="46584" rIns="93167" bIns="46584" rtlCol="0" anchor="b"/>
          <a:lstStyle>
            <a:lvl1pPr algn="l" fontAlgn="auto">
              <a:spcBef>
                <a:spcPts val="0"/>
              </a:spcBef>
              <a:spcAft>
                <a:spcPts val="0"/>
              </a:spcAft>
              <a:defRPr sz="1200">
                <a:latin typeface="+mn-lt"/>
              </a:defRPr>
            </a:lvl1pPr>
          </a:lstStyle>
          <a:p>
            <a:pPr>
              <a:defRPr/>
            </a:pPr>
            <a:r>
              <a:rPr lang="en-US" dirty="0"/>
              <a:t>June 13-15, 2011</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7" tIns="46584" rIns="93167" bIns="46584" rtlCol="0" anchor="b"/>
          <a:lstStyle>
            <a:lvl1pPr algn="r" fontAlgn="auto">
              <a:spcBef>
                <a:spcPts val="0"/>
              </a:spcBef>
              <a:spcAft>
                <a:spcPts val="0"/>
              </a:spcAft>
              <a:defRPr sz="1200">
                <a:latin typeface="+mn-lt"/>
              </a:defRPr>
            </a:lvl1pPr>
          </a:lstStyle>
          <a:p>
            <a:pPr>
              <a:defRPr/>
            </a:pPr>
            <a:fld id="{7349337F-5096-4607-B08E-5CD7BA64E5E0}" type="slidenum">
              <a:rPr lang="en-US"/>
              <a:pPr>
                <a:defRPr/>
              </a:pPr>
              <a:t>‹#›</a:t>
            </a:fld>
            <a:endParaRPr lang="en-US" dirty="0"/>
          </a:p>
        </p:txBody>
      </p:sp>
    </p:spTree>
    <p:extLst>
      <p:ext uri="{BB962C8B-B14F-4D97-AF65-F5344CB8AC3E}">
        <p14:creationId xmlns:p14="http://schemas.microsoft.com/office/powerpoint/2010/main" val="7179943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CA3CBC3-7A8E-4EEE-BFC3-2F119B620096}" type="slidenum">
              <a:rPr lang="en-US"/>
              <a:pPr/>
              <a:t>1</a:t>
            </a:fld>
            <a:endParaRPr lang="en-US"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noAutofit/>
          </a:bodyPr>
          <a:lstStyle/>
          <a:p>
            <a:pPr eaLnBrk="1" hangingPunct="1">
              <a:lnSpc>
                <a:spcPct val="80000"/>
              </a:lnSpc>
            </a:pPr>
            <a:endParaRPr lang="en-US" sz="700" dirty="0"/>
          </a:p>
        </p:txBody>
      </p:sp>
    </p:spTree>
    <p:extLst>
      <p:ext uri="{BB962C8B-B14F-4D97-AF65-F5344CB8AC3E}">
        <p14:creationId xmlns:p14="http://schemas.microsoft.com/office/powerpoint/2010/main" val="340643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8"/>
          <p:cNvSpPr/>
          <p:nvPr userDrawn="1"/>
        </p:nvSpPr>
        <p:spPr bwMode="auto">
          <a:xfrm>
            <a:off x="0" y="6634163"/>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dirty="0"/>
          </a:p>
        </p:txBody>
      </p:sp>
      <p:sp>
        <p:nvSpPr>
          <p:cNvPr id="6" name="Rectangle 7"/>
          <p:cNvSpPr/>
          <p:nvPr userDrawn="1"/>
        </p:nvSpPr>
        <p:spPr bwMode="auto">
          <a:xfrm>
            <a:off x="23606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dirty="0"/>
          </a:p>
        </p:txBody>
      </p:sp>
      <p:sp>
        <p:nvSpPr>
          <p:cNvPr id="7" name="Rectangle 235"/>
          <p:cNvSpPr>
            <a:spLocks noChangeArrowheads="1"/>
          </p:cNvSpPr>
          <p:nvPr userDrawn="1"/>
        </p:nvSpPr>
        <p:spPr bwMode="auto">
          <a:xfrm>
            <a:off x="2398713" y="6646863"/>
            <a:ext cx="6588125" cy="211137"/>
          </a:xfrm>
          <a:prstGeom prst="rect">
            <a:avLst/>
          </a:prstGeom>
          <a:noFill/>
          <a:ln w="9525" algn="ctr">
            <a:noFill/>
            <a:miter lim="800000"/>
            <a:headEnd/>
            <a:tailEnd/>
          </a:ln>
          <a:effectLst/>
        </p:spPr>
        <p:txBody>
          <a:bodyPr/>
          <a:lstStyle/>
          <a:p>
            <a:pPr marL="171450" indent="-171450" algn="r" eaLnBrk="0" fontAlgn="auto" hangingPunct="0">
              <a:lnSpc>
                <a:spcPct val="90000"/>
              </a:lnSpc>
              <a:spcBef>
                <a:spcPts val="0"/>
              </a:spcBef>
              <a:spcAft>
                <a:spcPts val="0"/>
              </a:spcAft>
              <a:defRPr/>
            </a:pPr>
            <a:r>
              <a:rPr lang="en-US" sz="1200" b="1" dirty="0">
                <a:solidFill>
                  <a:schemeClr val="bg1"/>
                </a:solidFill>
                <a:latin typeface="+mn-lt"/>
                <a:ea typeface="Rod"/>
                <a:cs typeface="Rod"/>
              </a:rPr>
              <a:t>Department of Energy  •  Office of Science  •  Biological and Environmental Research</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8"/>
          <p:cNvSpPr/>
          <p:nvPr userDrawn="1"/>
        </p:nvSpPr>
        <p:spPr bwMode="auto">
          <a:xfrm>
            <a:off x="0" y="6634163"/>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dirty="0"/>
          </a:p>
        </p:txBody>
      </p:sp>
      <p:sp>
        <p:nvSpPr>
          <p:cNvPr id="6" name="Rectangle 5"/>
          <p:cNvSpPr/>
          <p:nvPr userDrawn="1"/>
        </p:nvSpPr>
        <p:spPr bwMode="auto">
          <a:xfrm>
            <a:off x="23606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dirty="0"/>
          </a:p>
        </p:txBody>
      </p:sp>
      <p:sp>
        <p:nvSpPr>
          <p:cNvPr id="7" name="Rectangle 235"/>
          <p:cNvSpPr>
            <a:spLocks noChangeArrowheads="1"/>
          </p:cNvSpPr>
          <p:nvPr userDrawn="1"/>
        </p:nvSpPr>
        <p:spPr bwMode="auto">
          <a:xfrm>
            <a:off x="2398713" y="6646863"/>
            <a:ext cx="6588125" cy="211137"/>
          </a:xfrm>
          <a:prstGeom prst="rect">
            <a:avLst/>
          </a:prstGeom>
          <a:noFill/>
          <a:ln w="9525" algn="ctr">
            <a:noFill/>
            <a:miter lim="800000"/>
            <a:headEnd/>
            <a:tailEnd/>
          </a:ln>
          <a:effectLst/>
        </p:spPr>
        <p:txBody>
          <a:bodyPr/>
          <a:lstStyle/>
          <a:p>
            <a:pPr marL="171450" indent="-171450" algn="r" eaLnBrk="0" fontAlgn="auto" hangingPunct="0">
              <a:lnSpc>
                <a:spcPct val="90000"/>
              </a:lnSpc>
              <a:spcBef>
                <a:spcPts val="0"/>
              </a:spcBef>
              <a:spcAft>
                <a:spcPts val="0"/>
              </a:spcAft>
              <a:defRPr/>
            </a:pPr>
            <a:r>
              <a:rPr lang="en-US" sz="1200" b="1" dirty="0">
                <a:solidFill>
                  <a:schemeClr val="bg1"/>
                </a:solidFill>
                <a:latin typeface="+mn-lt"/>
                <a:ea typeface="Rod"/>
                <a:cs typeface="Rod"/>
              </a:rPr>
              <a:t>Department of Energy  •  Office of Science  •  Biological and Environmental Research</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4"/>
          <p:cNvSpPr>
            <a:spLocks noGrp="1"/>
          </p:cNvSpPr>
          <p:nvPr>
            <p:ph type="dt" sz="half" idx="10"/>
          </p:nvPr>
        </p:nvSpPr>
        <p:spPr/>
        <p:txBody>
          <a:bodyPr/>
          <a:lstStyle>
            <a:lvl1pPr>
              <a:defRPr/>
            </a:lvl1pPr>
          </a:lstStyle>
          <a:p>
            <a:pPr>
              <a:defRPr/>
            </a:pPr>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531FA98C-247A-46F9-A17E-E1108870C462}"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3" name="Rectangle 7"/>
          <p:cNvSpPr/>
          <p:nvPr userDrawn="1"/>
        </p:nvSpPr>
        <p:spPr bwMode="auto">
          <a:xfrm>
            <a:off x="23606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dirty="0"/>
          </a:p>
        </p:txBody>
      </p:sp>
      <p:sp>
        <p:nvSpPr>
          <p:cNvPr id="4" name="Rectangle 8"/>
          <p:cNvSpPr/>
          <p:nvPr userDrawn="1"/>
        </p:nvSpPr>
        <p:spPr bwMode="auto">
          <a:xfrm>
            <a:off x="0" y="6629400"/>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dirty="0"/>
          </a:p>
        </p:txBody>
      </p:sp>
      <p:sp>
        <p:nvSpPr>
          <p:cNvPr id="5" name="Rectangle 235"/>
          <p:cNvSpPr>
            <a:spLocks noChangeArrowheads="1"/>
          </p:cNvSpPr>
          <p:nvPr/>
        </p:nvSpPr>
        <p:spPr bwMode="auto">
          <a:xfrm>
            <a:off x="2386013" y="6635750"/>
            <a:ext cx="6600825" cy="211138"/>
          </a:xfrm>
          <a:prstGeom prst="rect">
            <a:avLst/>
          </a:prstGeom>
          <a:noFill/>
          <a:ln w="9525" algn="ctr">
            <a:noFill/>
            <a:miter lim="800000"/>
            <a:headEnd/>
            <a:tailEnd/>
          </a:ln>
          <a:effectLst/>
        </p:spPr>
        <p:txBody>
          <a:bodyPr/>
          <a:lstStyle/>
          <a:p>
            <a:pPr marL="171450" indent="-171450" algn="r" eaLnBrk="0" fontAlgn="auto" hangingPunct="0">
              <a:lnSpc>
                <a:spcPct val="90000"/>
              </a:lnSpc>
              <a:spcBef>
                <a:spcPts val="0"/>
              </a:spcBef>
              <a:spcAft>
                <a:spcPts val="0"/>
              </a:spcAft>
              <a:defRPr/>
            </a:pPr>
            <a:r>
              <a:rPr lang="en-US" sz="1200" b="1" dirty="0">
                <a:solidFill>
                  <a:schemeClr val="bg1"/>
                </a:solidFill>
                <a:latin typeface="+mn-lt"/>
                <a:ea typeface="Rod"/>
                <a:cs typeface="Rod"/>
              </a:rPr>
              <a:t>Department of Energy  •  Office of Science  •  Biological and Environmental Research</a:t>
            </a:r>
          </a:p>
        </p:txBody>
      </p:sp>
      <p:sp>
        <p:nvSpPr>
          <p:cNvPr id="2" name="Content Placeholder 1"/>
          <p:cNvSpPr>
            <a:spLocks noGrp="1"/>
          </p:cNvSpPr>
          <p:nvPr>
            <p:ph/>
          </p:nvPr>
        </p:nvSpPr>
        <p:spPr>
          <a:xfrm>
            <a:off x="457200" y="381000"/>
            <a:ext cx="8229600" cy="57451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CD4BD2A-A61B-43C4-A97F-6D47483509E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87" r:id="rId1"/>
    <p:sldLayoutId id="2147484088" r:id="rId2"/>
    <p:sldLayoutId id="2147484092" r:id="rId3"/>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Text Box 9"/>
          <p:cNvSpPr txBox="1">
            <a:spLocks noChangeArrowheads="1"/>
          </p:cNvSpPr>
          <p:nvPr/>
        </p:nvSpPr>
        <p:spPr bwMode="auto">
          <a:xfrm>
            <a:off x="365125" y="874713"/>
            <a:ext cx="184150" cy="366712"/>
          </a:xfrm>
          <a:prstGeom prst="rect">
            <a:avLst/>
          </a:prstGeom>
          <a:noFill/>
          <a:ln w="9525">
            <a:noFill/>
            <a:miter lim="800000"/>
            <a:headEnd/>
            <a:tailEnd/>
          </a:ln>
        </p:spPr>
        <p:txBody>
          <a:bodyPr wrap="none">
            <a:spAutoFit/>
          </a:bodyPr>
          <a:lstStyle/>
          <a:p>
            <a:endParaRPr lang="en-US" b="0" dirty="0"/>
          </a:p>
        </p:txBody>
      </p:sp>
      <p:sp>
        <p:nvSpPr>
          <p:cNvPr id="5" name="TextBox 4"/>
          <p:cNvSpPr txBox="1"/>
          <p:nvPr/>
        </p:nvSpPr>
        <p:spPr>
          <a:xfrm>
            <a:off x="2541604" y="103445"/>
            <a:ext cx="6562814" cy="830997"/>
          </a:xfrm>
          <a:prstGeom prst="rect">
            <a:avLst/>
          </a:prstGeom>
          <a:noFill/>
        </p:spPr>
        <p:txBody>
          <a:bodyPr wrap="square" rtlCol="0">
            <a:spAutoFit/>
          </a:bodyPr>
          <a:lstStyle/>
          <a:p>
            <a:r>
              <a:rPr lang="en-US" sz="2400" b="1" dirty="0"/>
              <a:t>Triple-transgenic trees show altered lignin composition and better deconstruction</a:t>
            </a:r>
          </a:p>
        </p:txBody>
      </p:sp>
      <p:sp>
        <p:nvSpPr>
          <p:cNvPr id="6" name="TextBox 5"/>
          <p:cNvSpPr txBox="1"/>
          <p:nvPr/>
        </p:nvSpPr>
        <p:spPr>
          <a:xfrm>
            <a:off x="239628" y="6139032"/>
            <a:ext cx="4693879" cy="507831"/>
          </a:xfrm>
          <a:prstGeom prst="rect">
            <a:avLst/>
          </a:prstGeom>
          <a:noFill/>
        </p:spPr>
        <p:txBody>
          <a:bodyPr wrap="square" rtlCol="0">
            <a:spAutoFit/>
          </a:bodyPr>
          <a:lstStyle/>
          <a:p>
            <a:r>
              <a:rPr lang="fr-FR" sz="900" dirty="0"/>
              <a:t>H. Kim </a:t>
            </a:r>
            <a:r>
              <a:rPr lang="fr-FR" sz="900" i="1" dirty="0"/>
              <a:t>et al.</a:t>
            </a:r>
            <a:r>
              <a:rPr lang="fr-FR" sz="900" dirty="0"/>
              <a:t> “</a:t>
            </a:r>
            <a:r>
              <a:rPr lang="en-US" sz="900" dirty="0"/>
              <a:t>Monolignol benzoates incorporate into the lignin of transgenic </a:t>
            </a:r>
            <a:r>
              <a:rPr lang="en-US" sz="900" i="1" dirty="0" err="1"/>
              <a:t>Populus</a:t>
            </a:r>
            <a:r>
              <a:rPr lang="en-US" sz="900" i="1" dirty="0"/>
              <a:t> </a:t>
            </a:r>
            <a:r>
              <a:rPr lang="en-US" sz="900" i="1" dirty="0" err="1"/>
              <a:t>trichocarpa</a:t>
            </a:r>
            <a:r>
              <a:rPr lang="en-US" sz="900" i="1" dirty="0"/>
              <a:t> </a:t>
            </a:r>
            <a:r>
              <a:rPr lang="en-US" sz="900" dirty="0"/>
              <a:t>depleted in C3H and C4H</a:t>
            </a:r>
            <a:r>
              <a:rPr lang="fr-FR" sz="900" dirty="0"/>
              <a:t>.”</a:t>
            </a:r>
            <a:r>
              <a:rPr lang="fr-FR" sz="900" i="1" dirty="0"/>
              <a:t> ACS </a:t>
            </a:r>
            <a:r>
              <a:rPr lang="fr-FR" sz="900" i="1" dirty="0" err="1"/>
              <a:t>Sustainable</a:t>
            </a:r>
            <a:r>
              <a:rPr lang="fr-FR" sz="900" i="1" dirty="0"/>
              <a:t> </a:t>
            </a:r>
            <a:r>
              <a:rPr lang="fr-FR" sz="900" i="1" dirty="0" err="1"/>
              <a:t>Chemistry</a:t>
            </a:r>
            <a:r>
              <a:rPr lang="fr-FR" sz="900" i="1" dirty="0"/>
              <a:t> &amp; Engineering </a:t>
            </a:r>
            <a:r>
              <a:rPr lang="fr-FR" sz="900" dirty="0"/>
              <a:t>(2020) </a:t>
            </a:r>
            <a:r>
              <a:rPr lang="fr-FR" sz="900" b="1" dirty="0"/>
              <a:t>8</a:t>
            </a:r>
            <a:r>
              <a:rPr lang="fr-FR" sz="900" dirty="0"/>
              <a:t>, 3644-3654 [DOI: </a:t>
            </a:r>
            <a:r>
              <a:rPr lang="en-US" sz="900" dirty="0"/>
              <a:t>10.1021/acssuschemeng.9b06389</a:t>
            </a:r>
            <a:r>
              <a:rPr lang="fr-FR" sz="900" dirty="0"/>
              <a:t>].</a:t>
            </a:r>
            <a:endParaRPr lang="en-US" sz="900" dirty="0">
              <a:solidFill>
                <a:srgbClr val="FF0000"/>
              </a:solidFill>
            </a:endParaRPr>
          </a:p>
        </p:txBody>
      </p:sp>
      <p:sp>
        <p:nvSpPr>
          <p:cNvPr id="7" name="TextBox 6"/>
          <p:cNvSpPr txBox="1"/>
          <p:nvPr/>
        </p:nvSpPr>
        <p:spPr>
          <a:xfrm>
            <a:off x="86500" y="1177733"/>
            <a:ext cx="4921435" cy="1267545"/>
          </a:xfrm>
          <a:prstGeom prst="rect">
            <a:avLst/>
          </a:prstGeom>
          <a:noFill/>
        </p:spPr>
        <p:txBody>
          <a:bodyPr wrap="square" rtlCol="0">
            <a:spAutoFit/>
          </a:bodyPr>
          <a:lstStyle/>
          <a:p>
            <a:r>
              <a:rPr lang="en-US" b="1" u="sng" dirty="0">
                <a:solidFill>
                  <a:schemeClr val="accent1">
                    <a:lumMod val="75000"/>
                  </a:schemeClr>
                </a:solidFill>
                <a:latin typeface="+mn-lt"/>
              </a:rPr>
              <a:t>Objective</a:t>
            </a:r>
            <a:r>
              <a:rPr lang="en-US" dirty="0">
                <a:latin typeface="+mn-lt"/>
              </a:rPr>
              <a:t> </a:t>
            </a:r>
            <a:endParaRPr lang="en-US" sz="140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Identify and characterize novel lignin structures to understand the range of potential lignin precursors and to elucidate the effects of such variation on the physical and chemical properties of lignin biopolymers. </a:t>
            </a:r>
            <a:endParaRPr lang="en-US" sz="1400" dirty="0">
              <a:solidFill>
                <a:srgbClr val="000000"/>
              </a:solidFill>
              <a:latin typeface="Calibri" panose="020F0502020204030204" pitchFamily="34" charset="0"/>
              <a:cs typeface="Calibri" panose="020F0502020204030204" pitchFamily="34" charset="0"/>
            </a:endParaRPr>
          </a:p>
        </p:txBody>
      </p:sp>
      <p:sp>
        <p:nvSpPr>
          <p:cNvPr id="9" name="TextBox 8"/>
          <p:cNvSpPr txBox="1"/>
          <p:nvPr/>
        </p:nvSpPr>
        <p:spPr>
          <a:xfrm>
            <a:off x="47726" y="4211083"/>
            <a:ext cx="5107973" cy="1877437"/>
          </a:xfrm>
          <a:prstGeom prst="rect">
            <a:avLst/>
          </a:prstGeom>
          <a:noFill/>
        </p:spPr>
        <p:txBody>
          <a:bodyPr wrap="square" rtlCol="0">
            <a:spAutoFit/>
          </a:bodyPr>
          <a:lstStyle/>
          <a:p>
            <a:r>
              <a:rPr lang="en-US" b="1" u="sng" dirty="0">
                <a:solidFill>
                  <a:schemeClr val="accent1">
                    <a:lumMod val="75000"/>
                  </a:schemeClr>
                </a:solidFill>
                <a:latin typeface="+mn-lt"/>
              </a:rPr>
              <a:t>Results/Impacts</a:t>
            </a:r>
          </a:p>
          <a:p>
            <a:pPr marL="285750" indent="-285750">
              <a:buFont typeface="Wingdings" panose="05000000000000000000" pitchFamily="2" charset="2"/>
              <a:buChar char="Ø"/>
            </a:pPr>
            <a:r>
              <a:rPr lang="en-US" sz="1400" dirty="0">
                <a:latin typeface="Calibri" panose="020F0502020204030204" pitchFamily="34" charset="0"/>
                <a:cs typeface="Calibri" panose="020F0502020204030204" pitchFamily="34" charset="0"/>
              </a:rPr>
              <a:t>The triple transgenics exhibit improved traits including:</a:t>
            </a:r>
          </a:p>
          <a:p>
            <a:pPr marL="742950" lvl="1" indent="-285750">
              <a:buFont typeface="Wingdings" panose="05000000000000000000" pitchFamily="2" charset="2"/>
              <a:buChar char="Ø"/>
            </a:pPr>
            <a:r>
              <a:rPr lang="en-US" sz="1400" dirty="0">
                <a:latin typeface="Calibri" panose="020F0502020204030204" pitchFamily="34" charset="0"/>
                <a:cs typeface="Calibri" panose="020F0502020204030204" pitchFamily="34" charset="0"/>
              </a:rPr>
              <a:t>Higher levels of monolignol benzoate (ML-BA) that can be clipped off to add value to a biorefinery operation; </a:t>
            </a:r>
          </a:p>
          <a:p>
            <a:pPr marL="742950" lvl="1" indent="-285750">
              <a:buFont typeface="Wingdings" panose="05000000000000000000" pitchFamily="2" charset="2"/>
              <a:buChar char="Ø"/>
            </a:pPr>
            <a:r>
              <a:rPr lang="en-US" sz="1400" dirty="0">
                <a:latin typeface="Calibri" panose="020F0502020204030204" pitchFamily="34" charset="0"/>
                <a:cs typeface="Calibri" panose="020F0502020204030204" pitchFamily="34" charset="0"/>
              </a:rPr>
              <a:t>Lower lignin content, resulting in improved sugar release.</a:t>
            </a:r>
          </a:p>
          <a:p>
            <a:pPr marL="285750" indent="-285750">
              <a:buFont typeface="Wingdings" panose="05000000000000000000" pitchFamily="2" charset="2"/>
              <a:buChar char="Ø"/>
            </a:pPr>
            <a:r>
              <a:rPr lang="en-US" sz="1400" dirty="0">
                <a:latin typeface="Calibri" panose="020F0502020204030204" pitchFamily="34" charset="0"/>
                <a:cs typeface="Calibri" panose="020F0502020204030204" pitchFamily="34" charset="0"/>
              </a:rPr>
              <a:t>Significant incorporation of ML-BA into the lignin suggests that the benzoate pathway is a legitimate segment of the monolignol biosynthetic pathway.</a:t>
            </a:r>
          </a:p>
        </p:txBody>
      </p:sp>
      <p:sp>
        <p:nvSpPr>
          <p:cNvPr id="12" name="TextBox 11"/>
          <p:cNvSpPr txBox="1"/>
          <p:nvPr/>
        </p:nvSpPr>
        <p:spPr>
          <a:xfrm>
            <a:off x="0" y="0"/>
            <a:ext cx="2416046" cy="369332"/>
          </a:xfrm>
          <a:prstGeom prst="rect">
            <a:avLst/>
          </a:prstGeom>
          <a:noFill/>
        </p:spPr>
        <p:txBody>
          <a:bodyPr wrap="none" rtlCol="0">
            <a:spAutoFit/>
          </a:bodyPr>
          <a:lstStyle/>
          <a:p>
            <a:r>
              <a:rPr lang="en-US" i="1" u="sng" dirty="0">
                <a:effectLst>
                  <a:outerShdw blurRad="38100" dist="38100" dir="2700000" algn="tl">
                    <a:srgbClr val="000000">
                      <a:alpha val="43137"/>
                    </a:srgbClr>
                  </a:outerShdw>
                </a:effectLst>
                <a:latin typeface="Times New Roman" pitchFamily="18" charset="0"/>
                <a:cs typeface="Times New Roman" pitchFamily="18" charset="0"/>
              </a:rPr>
              <a:t>BRC Science Highlight</a:t>
            </a:r>
          </a:p>
        </p:txBody>
      </p:sp>
      <p:sp>
        <p:nvSpPr>
          <p:cNvPr id="14" name="Rectangle 235"/>
          <p:cNvSpPr>
            <a:spLocks noChangeArrowheads="1"/>
          </p:cNvSpPr>
          <p:nvPr/>
        </p:nvSpPr>
        <p:spPr bwMode="auto">
          <a:xfrm>
            <a:off x="-34925" y="6646863"/>
            <a:ext cx="2320925" cy="274637"/>
          </a:xfrm>
          <a:prstGeom prst="rect">
            <a:avLst/>
          </a:prstGeom>
          <a:noFill/>
          <a:ln w="9525" algn="ctr">
            <a:noFill/>
            <a:miter lim="800000"/>
            <a:headEnd/>
            <a:tailEnd/>
          </a:ln>
          <a:effectLst/>
        </p:spPr>
        <p:txBody>
          <a:bodyPr/>
          <a:lstStyle/>
          <a:p>
            <a:pPr marL="171450" indent="-171450" eaLnBrk="0" fontAlgn="auto" hangingPunct="0">
              <a:lnSpc>
                <a:spcPct val="90000"/>
              </a:lnSpc>
              <a:spcBef>
                <a:spcPts val="0"/>
              </a:spcBef>
              <a:spcAft>
                <a:spcPts val="0"/>
              </a:spcAft>
              <a:defRPr/>
            </a:pPr>
            <a:r>
              <a:rPr lang="en-US" sz="1200" b="1" dirty="0">
                <a:solidFill>
                  <a:schemeClr val="bg1"/>
                </a:solidFill>
                <a:latin typeface="+mn-lt"/>
                <a:ea typeface="Rod"/>
                <a:cs typeface="Rod"/>
              </a:rPr>
              <a:t>	GLBRC March 2020</a:t>
            </a:r>
          </a:p>
        </p:txBody>
      </p:sp>
      <p:sp>
        <p:nvSpPr>
          <p:cNvPr id="8" name="TextBox 7"/>
          <p:cNvSpPr txBox="1"/>
          <p:nvPr/>
        </p:nvSpPr>
        <p:spPr>
          <a:xfrm>
            <a:off x="86500" y="2362624"/>
            <a:ext cx="4921435" cy="1877437"/>
          </a:xfrm>
          <a:prstGeom prst="rect">
            <a:avLst/>
          </a:prstGeom>
          <a:noFill/>
        </p:spPr>
        <p:txBody>
          <a:bodyPr wrap="square" rtlCol="0">
            <a:spAutoFit/>
          </a:bodyPr>
          <a:lstStyle/>
          <a:p>
            <a:r>
              <a:rPr lang="en-US" b="1" u="sng" dirty="0">
                <a:solidFill>
                  <a:schemeClr val="accent1">
                    <a:lumMod val="75000"/>
                  </a:schemeClr>
                </a:solidFill>
                <a:latin typeface="+mn-lt"/>
              </a:rPr>
              <a:t>Approach</a:t>
            </a:r>
            <a:endParaRPr lang="en-US" dirty="0">
              <a:latin typeface="+mn-lt"/>
            </a:endParaRPr>
          </a:p>
          <a:p>
            <a:pPr marL="285750" lvl="0" indent="-285750">
              <a:buFont typeface="Wingdings" charset="2"/>
              <a:buChar char="Ø"/>
            </a:pPr>
            <a:r>
              <a:rPr lang="en-US" sz="1400" dirty="0">
                <a:latin typeface="Calibri" panose="020F0502020204030204" pitchFamily="34" charset="0"/>
                <a:cs typeface="Calibri" panose="020F0502020204030204" pitchFamily="34" charset="0"/>
              </a:rPr>
              <a:t>Use an RNA-interference strategy to downregulate three P450 genes in the monolignol biosynthetic pathway in poplar.</a:t>
            </a:r>
          </a:p>
          <a:p>
            <a:pPr marL="285750" lvl="0" indent="-285750">
              <a:buFont typeface="Wingdings" charset="2"/>
              <a:buChar char="Ø"/>
            </a:pPr>
            <a:r>
              <a:rPr lang="en-US" sz="1400" dirty="0">
                <a:latin typeface="Calibri" panose="020F0502020204030204" pitchFamily="34" charset="0"/>
                <a:cs typeface="Calibri" panose="020F0502020204030204" pitchFamily="34" charset="0"/>
              </a:rPr>
              <a:t>Examine the resulting transgenics using 2D Nuclear Magnetic Resonance (NMR) and Derivatization Followed by Reductive Cleavage (DFRC) methods to observe how the lignin structure and composition were altered. </a:t>
            </a:r>
          </a:p>
          <a:p>
            <a:pPr marL="285750" lvl="0" indent="-285750">
              <a:buFont typeface="Wingdings" charset="2"/>
              <a:buChar char="Ø"/>
            </a:pPr>
            <a:r>
              <a:rPr lang="en-US" sz="1400" dirty="0">
                <a:latin typeface="Calibri" panose="020F0502020204030204" pitchFamily="34" charset="0"/>
                <a:cs typeface="Calibri" panose="020F0502020204030204" pitchFamily="34" charset="0"/>
              </a:rPr>
              <a:t>Determine total lignin content and plant digestibility. </a:t>
            </a:r>
          </a:p>
        </p:txBody>
      </p:sp>
      <p:pic>
        <p:nvPicPr>
          <p:cNvPr id="13" name="Picture 2"/>
          <p:cNvPicPr>
            <a:picLocks noChangeAspect="1" noChangeArrowheads="1"/>
          </p:cNvPicPr>
          <p:nvPr/>
        </p:nvPicPr>
        <p:blipFill>
          <a:blip r:embed="rId3" cstate="print"/>
          <a:srcRect/>
          <a:stretch>
            <a:fillRect/>
          </a:stretch>
        </p:blipFill>
        <p:spPr bwMode="auto">
          <a:xfrm>
            <a:off x="152399" y="388320"/>
            <a:ext cx="1728787" cy="764523"/>
          </a:xfrm>
          <a:prstGeom prst="rect">
            <a:avLst/>
          </a:prstGeom>
          <a:noFill/>
          <a:ln w="9525">
            <a:noFill/>
            <a:miter lim="800000"/>
            <a:headEnd/>
            <a:tailEnd/>
          </a:ln>
        </p:spPr>
      </p:pic>
      <p:pic>
        <p:nvPicPr>
          <p:cNvPr id="3" name="Picture 2">
            <a:extLst>
              <a:ext uri="{FF2B5EF4-FFF2-40B4-BE49-F238E27FC236}">
                <a16:creationId xmlns:a16="http://schemas.microsoft.com/office/drawing/2014/main" id="{9F2A83FF-7884-9441-987E-2BEE10C5A6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5700" y="1303774"/>
            <a:ext cx="3948718" cy="5110106"/>
          </a:xfrm>
          <a:prstGeom prst="rect">
            <a:avLst/>
          </a:prstGeom>
        </p:spPr>
      </p:pic>
    </p:spTree>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7064B81CB5A84D8992C1DDBD34D590" ma:contentTypeVersion="0" ma:contentTypeDescription="Create a new document." ma:contentTypeScope="" ma:versionID="6738319440a0d4a8b574b44f29c8374c">
  <xsd:schema xmlns:xsd="http://www.w3.org/2001/XMLSchema" xmlns:xs="http://www.w3.org/2001/XMLSchema" xmlns:p="http://schemas.microsoft.com/office/2006/metadata/properties" xmlns:ns1="http://schemas.microsoft.com/sharepoint/v3" xmlns:ns2="f66da2ca-f37c-4205-929f-e8e9af1907d3" xmlns:ns3="598d3dbc-fa83-42fa-b207-889270677883" targetNamespace="http://schemas.microsoft.com/office/2006/metadata/properties" ma:root="true" ma:fieldsID="6ee46b2ab99f8bb7e069b4b66d7ecdec" ns1:_="" ns2:_="" ns3:_="">
    <xsd:import namespace="http://schemas.microsoft.com/sharepoint/v3"/>
    <xsd:import namespace="f66da2ca-f37c-4205-929f-e8e9af1907d3"/>
    <xsd:import namespace="598d3dbc-fa83-42fa-b207-889270677883"/>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2:TaxKeywordTaxHTField" minOccurs="0"/>
                <xsd:element ref="ns2:TaxCatchAll" minOccurs="0"/>
                <xsd:element ref="ns3:Comments_x002c__x0020_Notes_x002c__x0020_et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66da2ca-f37c-4205-929f-e8e9af1907d3"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element name="TaxKeywordTaxHTField" ma:index="14" nillable="true" ma:taxonomy="true" ma:internalName="TaxKeywordTaxHTField" ma:taxonomyFieldName="TaxKeyword" ma:displayName="Enterprise Keywords" ma:fieldId="{23f27201-bee3-471e-b2e7-b64fd8b7ca38}" ma:taxonomyMulti="true" ma:sspId="8627bd82-0569-4858-99f3-d7174152a405" ma:termSetId="00000000-0000-0000-0000-000000000000" ma:anchorId="00000000-0000-0000-0000-000000000000" ma:open="true" ma:isKeyword="true">
      <xsd:complexType>
        <xsd:sequence>
          <xsd:element ref="pc:Terms" minOccurs="0" maxOccurs="1"/>
        </xsd:sequence>
      </xsd:complexType>
    </xsd:element>
    <xsd:element name="TaxCatchAll" ma:index="15" nillable="true" ma:displayName="Taxonomy Catch All Column" ma:hidden="true" ma:list="{52eabb01-f6f8-4398-a964-66c8658a72c0}" ma:internalName="TaxCatchAll" ma:showField="CatchAllData" ma:web="f66da2ca-f37c-4205-929f-e8e9af1907d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8d3dbc-fa83-42fa-b207-889270677883" elementFormDefault="qualified">
    <xsd:import namespace="http://schemas.microsoft.com/office/2006/documentManagement/types"/>
    <xsd:import namespace="http://schemas.microsoft.com/office/infopath/2007/PartnerControls"/>
    <xsd:element name="Comments_x002c__x0020_Notes_x002c__x0020_etc" ma:index="16" nillable="true" ma:displayName="Comments, Notes, etc" ma:internalName="Comments_x002c__x0020_Notes_x002c__x0020_etc">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KeywordTaxHTField xmlns="f66da2ca-f37c-4205-929f-e8e9af1907d3">
      <Terms xmlns="http://schemas.microsoft.com/office/infopath/2007/PartnerControls"/>
    </TaxKeywordTaxHTField>
    <TaxCatchAll xmlns="f66da2ca-f37c-4205-929f-e8e9af1907d3"/>
    <Comments_x002c__x0020_Notes_x002c__x0020_etc xmlns="598d3dbc-fa83-42fa-b207-889270677883">Ready for Comms</Comments_x002c__x0020_Notes_x002c__x0020_etc>
    <PublishingExpirationDate xmlns="http://schemas.microsoft.com/sharepoint/v3" xsi:nil="true"/>
    <PublishingStartDate xmlns="http://schemas.microsoft.com/sharepoint/v3" xsi:nil="true"/>
    <_dlc_DocId xmlns="f66da2ca-f37c-4205-929f-e8e9af1907d3">HUBDOC-169-709</_dlc_DocId>
    <_dlc_DocIdUrl xmlns="f66da2ca-f37c-4205-929f-e8e9af1907d3">
      <Url>https://intranet.wei.wisc.edu/glbrc/doe/_layouts/15/DocIdRedir.aspx?ID=HUBDOC-169-709</Url>
      <Description>HUBDOC-169-709</Description>
    </_dlc_DocIdUrl>
    <_dlc_DocIdPersistId xmlns="f66da2ca-f37c-4205-929f-e8e9af1907d3">false</_dlc_DocIdPersistId>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DED528-518D-4C69-AD84-97438F549D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66da2ca-f37c-4205-929f-e8e9af1907d3"/>
    <ds:schemaRef ds:uri="598d3dbc-fa83-42fa-b207-8892706778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5E273A0-DD58-4D63-AD59-E4FD25EB50A2}">
  <ds:schemaRefs>
    <ds:schemaRef ds:uri="http://schemas.microsoft.com/office/2006/metadata/properties"/>
    <ds:schemaRef ds:uri="http://schemas.microsoft.com/office/infopath/2007/PartnerControls"/>
    <ds:schemaRef ds:uri="f66da2ca-f37c-4205-929f-e8e9af1907d3"/>
    <ds:schemaRef ds:uri="598d3dbc-fa83-42fa-b207-889270677883"/>
    <ds:schemaRef ds:uri="http://schemas.microsoft.com/sharepoint/v3"/>
  </ds:schemaRefs>
</ds:datastoreItem>
</file>

<file path=customXml/itemProps3.xml><?xml version="1.0" encoding="utf-8"?>
<ds:datastoreItem xmlns:ds="http://schemas.openxmlformats.org/officeDocument/2006/customXml" ds:itemID="{D73A89BB-3228-4566-B5DE-ED801792271A}">
  <ds:schemaRefs>
    <ds:schemaRef ds:uri="http://schemas.microsoft.com/sharepoint/events"/>
  </ds:schemaRefs>
</ds:datastoreItem>
</file>

<file path=customXml/itemProps4.xml><?xml version="1.0" encoding="utf-8"?>
<ds:datastoreItem xmlns:ds="http://schemas.openxmlformats.org/officeDocument/2006/customXml" ds:itemID="{4CE68956-2A2F-4AF9-A683-C63B389D65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25618</TotalTime>
  <Words>216</Words>
  <Application>Microsoft Macintosh PowerPoint</Application>
  <PresentationFormat>On-screen Show (4:3)</PresentationFormat>
  <Paragraphs>16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Rod</vt:lpstr>
      <vt:lpstr>Times New Roman</vt:lpstr>
      <vt:lpstr>Wingdings</vt:lpstr>
      <vt:lpstr>Office Theme</vt:lpstr>
      <vt:lpstr>PowerPoint Presentation</vt:lpstr>
    </vt:vector>
  </TitlesOfParts>
  <Company>US Department of Energy (SC)</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palmian</dc:creator>
  <cp:keywords/>
  <cp:lastModifiedBy>Jill Sakai</cp:lastModifiedBy>
  <cp:revision>1236</cp:revision>
  <dcterms:created xsi:type="dcterms:W3CDTF">2010-02-04T19:54:00Z</dcterms:created>
  <dcterms:modified xsi:type="dcterms:W3CDTF">2020-03-30T15:49:14Z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0x010100247064B81CB5A84D8992C1DDBD34D590</vt:lpwstr>
  </property>
  <property fmtid="{D5CDD505-2E9C-101B-9397-08002B2CF9AE}" pid="3" name="_dlc_DocIdItemGuid">
    <vt:lpwstr>77018a4a-fca1-418e-b523-5edeb53667a0</vt:lpwstr>
  </property>
  <property fmtid="{D5CDD505-2E9C-101B-9397-08002B2CF9AE}" pid="4" name="TaxKeyword">
    <vt:lpwstr/>
  </property>
  <property fmtid="{D5CDD505-2E9C-101B-9397-08002B2CF9AE}" pid="5" name="xd_Signature">
    <vt:bool>true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TemplateUrl">
    <vt:lpwstr/>
  </property>
</Properties>
</file>